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3" r:id="rId3"/>
    <p:sldId id="265" r:id="rId4"/>
    <p:sldId id="257" r:id="rId5"/>
    <p:sldId id="264" r:id="rId6"/>
    <p:sldId id="258" r:id="rId7"/>
    <p:sldId id="259" r:id="rId8"/>
    <p:sldId id="260" r:id="rId9"/>
    <p:sldId id="261" r:id="rId10"/>
    <p:sldId id="266" r:id="rId11"/>
    <p:sldId id="267" r:id="rId12"/>
    <p:sldId id="26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6/23/2019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zh-TW" altLang="en-US" dirty="0" smtClean="0"/>
              <a:t>物聯網</a:t>
            </a:r>
            <a:r>
              <a:rPr lang="en-US" altLang="zh-TW" dirty="0" smtClean="0"/>
              <a:t>IOT</a:t>
            </a:r>
            <a:r>
              <a:rPr lang="zh-TW" altLang="en-US" dirty="0" smtClean="0"/>
              <a:t> 實際應用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sz="2400" dirty="0" smtClean="0"/>
              <a:t>-108</a:t>
            </a:r>
            <a:r>
              <a:rPr lang="zh-TW" altLang="en-US" sz="2400" dirty="0" smtClean="0"/>
              <a:t>年臺南市科學教育推動計畫</a:t>
            </a:r>
            <a:endParaRPr lang="zh-TW" altLang="en-US" sz="2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pPr algn="ctr"/>
            <a:r>
              <a:rPr lang="zh-TW" altLang="en-US" dirty="0" smtClean="0"/>
              <a:t>和順國中 林信廷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98560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IFTTT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69267" y="864108"/>
            <a:ext cx="7894841" cy="5120640"/>
          </a:xfrm>
        </p:spPr>
        <p:txBody>
          <a:bodyPr>
            <a:normAutofit/>
          </a:bodyPr>
          <a:lstStyle/>
          <a:p>
            <a:r>
              <a:rPr lang="zh-TW" altLang="en-US" sz="4000" dirty="0"/>
              <a:t>使用</a:t>
            </a:r>
            <a:r>
              <a:rPr lang="en-US" altLang="zh-TW" sz="4000" dirty="0"/>
              <a:t>HTTP</a:t>
            </a:r>
            <a:r>
              <a:rPr lang="zh-TW" altLang="en-US" sz="4000" dirty="0"/>
              <a:t>的請求</a:t>
            </a:r>
            <a:r>
              <a:rPr lang="zh-TW" altLang="en-US" sz="4000" dirty="0" smtClean="0"/>
              <a:t>方法觸發</a:t>
            </a:r>
            <a:r>
              <a:rPr lang="en-US" altLang="zh-TW" sz="4000" dirty="0" smtClean="0"/>
              <a:t>WEBHOOKS</a:t>
            </a:r>
            <a:r>
              <a:rPr lang="zh-TW" altLang="en-US" sz="4000" dirty="0" smtClean="0"/>
              <a:t>，再連接到</a:t>
            </a:r>
            <a:r>
              <a:rPr lang="en-US" altLang="zh-TW" sz="4000" dirty="0" smtClean="0"/>
              <a:t>LINE</a:t>
            </a:r>
          </a:p>
          <a:p>
            <a:r>
              <a:rPr lang="en-US" altLang="zh-TW" sz="1800" dirty="0"/>
              <a:t>https://</a:t>
            </a:r>
            <a:r>
              <a:rPr lang="en-US" altLang="zh-TW" sz="1800" dirty="0" smtClean="0"/>
              <a:t>maker.ifttt.com/trigger/</a:t>
            </a:r>
            <a:r>
              <a:rPr lang="en-US" altLang="zh-TW" sz="1800" dirty="0" smtClean="0">
                <a:solidFill>
                  <a:srgbClr val="FF0000"/>
                </a:solidFill>
              </a:rPr>
              <a:t>timer</a:t>
            </a:r>
            <a:r>
              <a:rPr lang="en-US" altLang="zh-TW" sz="1800" dirty="0" smtClean="0"/>
              <a:t>/with/key/</a:t>
            </a:r>
            <a:r>
              <a:rPr lang="en-US" altLang="zh-TW" sz="1800" dirty="0"/>
              <a:t>h8jE64aYTXpSJr5</a:t>
            </a:r>
            <a:r>
              <a:rPr lang="en-US" altLang="zh-TW" sz="1800" dirty="0" smtClean="0"/>
              <a:t>?value1=25</a:t>
            </a:r>
            <a:endParaRPr lang="en-US" altLang="zh-TW" sz="1800" dirty="0"/>
          </a:p>
          <a:p>
            <a:r>
              <a:rPr lang="en-US" altLang="zh-TW" dirty="0" smtClean="0"/>
              <a:t>GET</a:t>
            </a:r>
            <a:r>
              <a:rPr lang="zh-TW" altLang="en-US" dirty="0" smtClean="0"/>
              <a:t> </a:t>
            </a:r>
            <a:r>
              <a:rPr lang="en-US" altLang="zh-TW" dirty="0" smtClean="0"/>
              <a:t>/trigger/</a:t>
            </a:r>
            <a:r>
              <a:rPr lang="en-US" altLang="zh-TW" dirty="0" smtClean="0">
                <a:solidFill>
                  <a:srgbClr val="FF0000"/>
                </a:solidFill>
              </a:rPr>
              <a:t>timer</a:t>
            </a:r>
            <a:r>
              <a:rPr lang="en-US" altLang="zh-TW" dirty="0" smtClean="0"/>
              <a:t>/with/key/h8jE64aYTXpSJr5?value1=25 HTTP/1.1</a:t>
            </a:r>
            <a:r>
              <a:rPr lang="en-US" altLang="zh-TW" dirty="0" smtClean="0">
                <a:solidFill>
                  <a:schemeClr val="bg1">
                    <a:lumMod val="85000"/>
                  </a:schemeClr>
                </a:solidFill>
              </a:rPr>
              <a:t>\r\n</a:t>
            </a:r>
          </a:p>
          <a:p>
            <a:pPr marL="0" indent="0">
              <a:buNone/>
            </a:pPr>
            <a:r>
              <a:rPr lang="zh-TW" altLang="en-US" dirty="0" smtClean="0"/>
              <a:t>    </a:t>
            </a:r>
            <a:r>
              <a:rPr lang="en-US" altLang="zh-TW" dirty="0" err="1" smtClean="0"/>
              <a:t>Host:maker.ifttt.com</a:t>
            </a:r>
            <a:r>
              <a:rPr lang="en-US" altLang="zh-TW" dirty="0" smtClean="0">
                <a:solidFill>
                  <a:schemeClr val="bg1">
                    <a:lumMod val="85000"/>
                  </a:schemeClr>
                </a:solidFill>
              </a:rPr>
              <a:t>\r\n</a:t>
            </a:r>
          </a:p>
          <a:p>
            <a:pPr marL="0" indent="0">
              <a:buNone/>
            </a:pPr>
            <a:r>
              <a:rPr lang="zh-TW" altLang="en-US" dirty="0" smtClean="0"/>
              <a:t>    </a:t>
            </a:r>
            <a:r>
              <a:rPr lang="en-US" altLang="zh-TW" dirty="0" smtClean="0"/>
              <a:t>User-Agent</a:t>
            </a:r>
            <a:r>
              <a:rPr lang="en-US" altLang="zh-TW" dirty="0"/>
              <a:t>: </a:t>
            </a:r>
            <a:r>
              <a:rPr lang="en-US" altLang="zh-TW" dirty="0" smtClean="0"/>
              <a:t>Arduino</a:t>
            </a:r>
            <a:r>
              <a:rPr lang="en-US" altLang="zh-TW" dirty="0" smtClean="0">
                <a:solidFill>
                  <a:schemeClr val="bg1">
                    <a:lumMod val="85000"/>
                  </a:schemeClr>
                </a:solidFill>
              </a:rPr>
              <a:t>\r\n</a:t>
            </a:r>
          </a:p>
        </p:txBody>
      </p:sp>
    </p:spTree>
    <p:extLst>
      <p:ext uri="{BB962C8B-B14F-4D97-AF65-F5344CB8AC3E}">
        <p14:creationId xmlns:p14="http://schemas.microsoft.com/office/powerpoint/2010/main" val="240326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IFTTT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69267" y="864108"/>
            <a:ext cx="7894841" cy="5120640"/>
          </a:xfrm>
        </p:spPr>
        <p:txBody>
          <a:bodyPr>
            <a:normAutofit/>
          </a:bodyPr>
          <a:lstStyle/>
          <a:p>
            <a:r>
              <a:rPr lang="zh-TW" altLang="en-US" sz="4000" dirty="0" smtClean="0"/>
              <a:t>使用</a:t>
            </a:r>
            <a:r>
              <a:rPr lang="en-US" altLang="zh-TW" sz="4000" dirty="0" smtClean="0"/>
              <a:t>NODEMCU</a:t>
            </a:r>
            <a:r>
              <a:rPr lang="zh-TW" altLang="en-US" sz="4000" dirty="0" smtClean="0"/>
              <a:t>的函式較方便</a:t>
            </a:r>
            <a:endParaRPr lang="en-US" altLang="zh-TW" dirty="0"/>
          </a:p>
          <a:p>
            <a:pPr lvl="1"/>
            <a:r>
              <a:rPr lang="fr-FR" altLang="zh-TW" sz="2800" dirty="0"/>
              <a:t> http.begin</a:t>
            </a:r>
            <a:r>
              <a:rPr lang="fr-FR" altLang="zh-TW" sz="2800" dirty="0" smtClean="0"/>
              <a:t>(“</a:t>
            </a:r>
            <a:r>
              <a:rPr lang="zh-TW" altLang="en-US" sz="2800" dirty="0" smtClean="0"/>
              <a:t>網站</a:t>
            </a:r>
            <a:r>
              <a:rPr lang="fr-FR" altLang="zh-TW" sz="2800" dirty="0" smtClean="0"/>
              <a:t>”, </a:t>
            </a:r>
            <a:r>
              <a:rPr lang="fr-FR" altLang="zh-TW" sz="2800" dirty="0"/>
              <a:t>80, </a:t>
            </a:r>
            <a:r>
              <a:rPr lang="zh-TW" altLang="en-US" sz="2800" dirty="0" smtClean="0"/>
              <a:t>路徑</a:t>
            </a:r>
            <a:r>
              <a:rPr lang="fr-FR" altLang="zh-TW" sz="2800" dirty="0" smtClean="0"/>
              <a:t>);</a:t>
            </a:r>
            <a:endParaRPr lang="fr-FR" altLang="zh-TW" sz="2800" dirty="0"/>
          </a:p>
          <a:p>
            <a:pPr lvl="1"/>
            <a:r>
              <a:rPr lang="fr-FR" altLang="zh-TW" sz="2800" dirty="0"/>
              <a:t> </a:t>
            </a:r>
            <a:r>
              <a:rPr lang="fr-FR" altLang="zh-TW" sz="2400" dirty="0" smtClean="0"/>
              <a:t>http.addHeader</a:t>
            </a:r>
            <a:r>
              <a:rPr lang="fr-FR" altLang="zh-TW" sz="2400" dirty="0"/>
              <a:t>("Content-Type", "application/json</a:t>
            </a:r>
            <a:r>
              <a:rPr lang="fr-FR" altLang="zh-TW" sz="2400" dirty="0" smtClean="0"/>
              <a:t>");</a:t>
            </a:r>
          </a:p>
          <a:p>
            <a:pPr lvl="1"/>
            <a:r>
              <a:rPr lang="en-US" altLang="zh-TW" sz="2000" dirty="0"/>
              <a:t>String post = </a:t>
            </a:r>
            <a:r>
              <a:rPr lang="en-US" altLang="zh-TW" sz="2000" dirty="0">
                <a:solidFill>
                  <a:srgbClr val="FFC000"/>
                </a:solidFill>
              </a:rPr>
              <a:t>"</a:t>
            </a:r>
            <a:r>
              <a:rPr lang="en-US" altLang="zh-TW" sz="2000" dirty="0"/>
              <a:t>{</a:t>
            </a:r>
            <a:r>
              <a:rPr lang="en-US" altLang="zh-TW" sz="2000" dirty="0">
                <a:solidFill>
                  <a:srgbClr val="FF0000"/>
                </a:solidFill>
              </a:rPr>
              <a:t>\"</a:t>
            </a:r>
            <a:r>
              <a:rPr lang="en-US" altLang="zh-TW" sz="2000" dirty="0"/>
              <a:t>value1</a:t>
            </a:r>
            <a:r>
              <a:rPr lang="en-US" altLang="zh-TW" sz="2000" dirty="0">
                <a:solidFill>
                  <a:srgbClr val="FF0000"/>
                </a:solidFill>
              </a:rPr>
              <a:t>\"</a:t>
            </a:r>
            <a:r>
              <a:rPr lang="en-US" altLang="zh-TW" sz="2000" dirty="0"/>
              <a:t>:</a:t>
            </a:r>
            <a:r>
              <a:rPr lang="en-US" altLang="zh-TW" sz="2000" dirty="0">
                <a:solidFill>
                  <a:srgbClr val="FFC000"/>
                </a:solidFill>
              </a:rPr>
              <a:t>"</a:t>
            </a:r>
            <a:r>
              <a:rPr lang="en-US" altLang="zh-TW" sz="2000" dirty="0"/>
              <a:t> + </a:t>
            </a:r>
            <a:r>
              <a:rPr lang="en-US" altLang="zh-TW" sz="2000" dirty="0" smtClean="0"/>
              <a:t>str1 + </a:t>
            </a:r>
            <a:r>
              <a:rPr lang="en-US" altLang="zh-TW" sz="2000" dirty="0" smtClean="0">
                <a:solidFill>
                  <a:srgbClr val="00B0F0"/>
                </a:solidFill>
              </a:rPr>
              <a:t>"</a:t>
            </a:r>
            <a:r>
              <a:rPr lang="en-US" altLang="zh-TW" sz="2000" dirty="0"/>
              <a:t>,</a:t>
            </a:r>
            <a:r>
              <a:rPr lang="en-US" altLang="zh-TW" sz="2000" dirty="0">
                <a:solidFill>
                  <a:srgbClr val="00B0F0"/>
                </a:solidFill>
              </a:rPr>
              <a:t>"</a:t>
            </a:r>
            <a:r>
              <a:rPr lang="en-US" altLang="zh-TW" sz="2000" dirty="0"/>
              <a:t> + </a:t>
            </a:r>
            <a:r>
              <a:rPr lang="en-US" altLang="zh-TW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</a:t>
            </a:r>
            <a:r>
              <a:rPr lang="en-US" altLang="zh-TW" sz="2000" dirty="0">
                <a:solidFill>
                  <a:srgbClr val="FF0000"/>
                </a:solidFill>
              </a:rPr>
              <a:t>\"</a:t>
            </a:r>
            <a:r>
              <a:rPr lang="en-US" altLang="zh-TW" sz="2000" dirty="0"/>
              <a:t>value2</a:t>
            </a:r>
            <a:r>
              <a:rPr lang="en-US" altLang="zh-TW" sz="2000" dirty="0">
                <a:solidFill>
                  <a:srgbClr val="FF0000"/>
                </a:solidFill>
              </a:rPr>
              <a:t>\"</a:t>
            </a:r>
            <a:r>
              <a:rPr lang="en-US" altLang="zh-TW" sz="2000" dirty="0"/>
              <a:t>:</a:t>
            </a:r>
            <a:r>
              <a:rPr lang="en-US" altLang="zh-TW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</a:t>
            </a:r>
            <a:r>
              <a:rPr lang="en-US" altLang="zh-TW" sz="2000" dirty="0"/>
              <a:t> + </a:t>
            </a:r>
            <a:r>
              <a:rPr lang="en-US" altLang="zh-TW" sz="2000" dirty="0" smtClean="0"/>
              <a:t>str2 </a:t>
            </a:r>
            <a:r>
              <a:rPr lang="en-US" altLang="zh-TW" sz="2000" dirty="0"/>
              <a:t>+ </a:t>
            </a:r>
            <a:r>
              <a:rPr lang="en-US" altLang="zh-TW" sz="2000" dirty="0">
                <a:solidFill>
                  <a:srgbClr val="92D050"/>
                </a:solidFill>
              </a:rPr>
              <a:t>"</a:t>
            </a:r>
            <a:r>
              <a:rPr lang="en-US" altLang="zh-TW" sz="2000" dirty="0"/>
              <a:t>}</a:t>
            </a:r>
            <a:r>
              <a:rPr lang="en-US" altLang="zh-TW" sz="2000" dirty="0">
                <a:solidFill>
                  <a:srgbClr val="92D050"/>
                </a:solidFill>
              </a:rPr>
              <a:t>"</a:t>
            </a:r>
            <a:r>
              <a:rPr lang="en-US" altLang="zh-TW" sz="2000" dirty="0"/>
              <a:t> ;</a:t>
            </a:r>
            <a:endParaRPr lang="fr-FR" altLang="zh-TW" sz="2000" dirty="0" smtClean="0"/>
          </a:p>
          <a:p>
            <a:pPr lvl="1"/>
            <a:r>
              <a:rPr lang="en-US" altLang="zh-TW" sz="2800" dirty="0" err="1" smtClean="0"/>
              <a:t>http.POST</a:t>
            </a:r>
            <a:r>
              <a:rPr lang="en-US" altLang="zh-TW" sz="2800" dirty="0" smtClean="0"/>
              <a:t>(post</a:t>
            </a:r>
            <a:r>
              <a:rPr lang="en-US" altLang="zh-TW" sz="2800" dirty="0"/>
              <a:t>);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755" t="57925" r="63293" b="34638"/>
          <a:stretch/>
        </p:blipFill>
        <p:spPr>
          <a:xfrm>
            <a:off x="3605744" y="4584932"/>
            <a:ext cx="8158364" cy="97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64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LINKIT 7697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791" r="51444" b="13511"/>
          <a:stretch/>
        </p:blipFill>
        <p:spPr>
          <a:xfrm>
            <a:off x="4176468" y="419419"/>
            <a:ext cx="6368416" cy="617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256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物聯網</a:t>
            </a:r>
            <a:r>
              <a:rPr lang="en-US" altLang="zh-TW" dirty="0" smtClean="0"/>
              <a:t>IOT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 smtClean="0"/>
              <a:t>就是物體（</a:t>
            </a:r>
            <a:r>
              <a:rPr lang="en-US" altLang="zh-TW" sz="4000" dirty="0" smtClean="0"/>
              <a:t>THINGS</a:t>
            </a:r>
            <a:r>
              <a:rPr lang="zh-TW" altLang="en-US" sz="4000" dirty="0" smtClean="0"/>
              <a:t>）連上網路</a:t>
            </a:r>
            <a:endParaRPr lang="en-US" altLang="zh-TW" sz="4000" dirty="0" smtClean="0"/>
          </a:p>
          <a:p>
            <a:pPr lvl="1"/>
            <a:r>
              <a:rPr lang="zh-TW" altLang="en-US" sz="3400" dirty="0" smtClean="0"/>
              <a:t>儲存數值在雲端（</a:t>
            </a:r>
            <a:r>
              <a:rPr lang="en-US" altLang="zh-TW" sz="3400" dirty="0" err="1" smtClean="0"/>
              <a:t>ThingSpeak</a:t>
            </a:r>
            <a:r>
              <a:rPr lang="zh-TW" altLang="en-US" sz="3400" dirty="0" smtClean="0"/>
              <a:t>）</a:t>
            </a:r>
            <a:endParaRPr lang="en-US" altLang="zh-TW" sz="3400" dirty="0" smtClean="0"/>
          </a:p>
          <a:p>
            <a:pPr lvl="1"/>
            <a:r>
              <a:rPr lang="zh-TW" altLang="en-US" sz="3400" dirty="0" smtClean="0"/>
              <a:t>觸發網路串聯服務，例如</a:t>
            </a:r>
            <a:r>
              <a:rPr lang="en-US" altLang="zh-TW" sz="3400" dirty="0" smtClean="0"/>
              <a:t>LINE</a:t>
            </a:r>
            <a:r>
              <a:rPr lang="zh-TW" altLang="en-US" sz="3400" dirty="0" smtClean="0"/>
              <a:t>機器人（</a:t>
            </a:r>
            <a:r>
              <a:rPr lang="en-US" altLang="zh-TW" sz="3400" dirty="0" smtClean="0"/>
              <a:t>IFTTT</a:t>
            </a:r>
            <a:r>
              <a:rPr lang="zh-TW" altLang="en-US" sz="3400" dirty="0" smtClean="0"/>
              <a:t>）</a:t>
            </a:r>
            <a:endParaRPr lang="en-US" altLang="zh-TW" sz="3400" dirty="0" smtClean="0"/>
          </a:p>
          <a:p>
            <a:pPr lvl="1"/>
            <a:r>
              <a:rPr lang="zh-TW" altLang="en-US" sz="3400" dirty="0" smtClean="0"/>
              <a:t>遠端遙控設備</a:t>
            </a:r>
            <a:endParaRPr lang="en-US" altLang="zh-TW" sz="3400" dirty="0" smtClean="0"/>
          </a:p>
        </p:txBody>
      </p:sp>
    </p:spTree>
    <p:extLst>
      <p:ext uri="{BB962C8B-B14F-4D97-AF65-F5344CB8AC3E}">
        <p14:creationId xmlns:p14="http://schemas.microsoft.com/office/powerpoint/2010/main" val="254741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物聯網</a:t>
            </a:r>
            <a:r>
              <a:rPr lang="en-US" altLang="zh-TW" dirty="0" smtClean="0"/>
              <a:t>IOT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/>
              <a:t>Arduino</a:t>
            </a:r>
          </a:p>
          <a:p>
            <a:pPr lvl="1"/>
            <a:r>
              <a:rPr lang="zh-TW" altLang="en-US" sz="3200" dirty="0" smtClean="0"/>
              <a:t>接上</a:t>
            </a:r>
            <a:r>
              <a:rPr lang="en-US" altLang="zh-TW" sz="3200" dirty="0" smtClean="0"/>
              <a:t>WIFI</a:t>
            </a:r>
            <a:r>
              <a:rPr lang="zh-TW" altLang="en-US" sz="3200" dirty="0" smtClean="0"/>
              <a:t>模組（</a:t>
            </a:r>
            <a:r>
              <a:rPr lang="en-US" altLang="zh-TW" sz="3200" dirty="0" smtClean="0"/>
              <a:t>ESP 01</a:t>
            </a:r>
            <a:r>
              <a:rPr lang="zh-TW" altLang="en-US" sz="3200" dirty="0" smtClean="0"/>
              <a:t>），用程式語言讓</a:t>
            </a:r>
            <a:r>
              <a:rPr lang="en-US" altLang="zh-TW" sz="3200" dirty="0" smtClean="0"/>
              <a:t>Arduino</a:t>
            </a:r>
            <a:r>
              <a:rPr lang="zh-TW" altLang="en-US" sz="3200" dirty="0" smtClean="0"/>
              <a:t>透過</a:t>
            </a:r>
            <a:r>
              <a:rPr lang="en-US" altLang="zh-TW" sz="3200" dirty="0" smtClean="0"/>
              <a:t>ESP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01</a:t>
            </a:r>
            <a:r>
              <a:rPr lang="zh-TW" altLang="en-US" sz="3200" dirty="0" smtClean="0"/>
              <a:t>上網</a:t>
            </a:r>
            <a:endParaRPr lang="en-US" altLang="zh-TW" sz="3200" dirty="0" smtClean="0"/>
          </a:p>
          <a:p>
            <a:r>
              <a:rPr lang="zh-TW" altLang="en-US" sz="3600" dirty="0" smtClean="0"/>
              <a:t>直接用有</a:t>
            </a:r>
            <a:r>
              <a:rPr lang="en-US" altLang="zh-TW" sz="3600" dirty="0" smtClean="0"/>
              <a:t>WIFI</a:t>
            </a:r>
            <a:r>
              <a:rPr lang="zh-TW" altLang="en-US" sz="3600" dirty="0" smtClean="0"/>
              <a:t>功能的晶片</a:t>
            </a:r>
            <a:r>
              <a:rPr lang="en-US" altLang="zh-TW" sz="3600" dirty="0" smtClean="0"/>
              <a:t>(SOC)</a:t>
            </a:r>
            <a:endParaRPr lang="en-US" altLang="zh-TW" sz="4000" dirty="0"/>
          </a:p>
          <a:p>
            <a:pPr lvl="1"/>
            <a:r>
              <a:rPr lang="en-US" altLang="zh-TW" sz="3200" dirty="0" smtClean="0"/>
              <a:t>ESP 01</a:t>
            </a:r>
          </a:p>
          <a:p>
            <a:pPr lvl="1"/>
            <a:r>
              <a:rPr lang="en-US" altLang="zh-TW" sz="3200" dirty="0" err="1" smtClean="0"/>
              <a:t>NodeMcu</a:t>
            </a:r>
            <a:r>
              <a:rPr lang="en-US" altLang="zh-TW" sz="3200" dirty="0" smtClean="0"/>
              <a:t>(ESP12)</a:t>
            </a:r>
          </a:p>
          <a:p>
            <a:pPr lvl="1"/>
            <a:r>
              <a:rPr lang="en-US" altLang="zh-TW" sz="3200" dirty="0" smtClean="0"/>
              <a:t>WEMOS D1 mini</a:t>
            </a:r>
          </a:p>
          <a:p>
            <a:pPr lvl="1"/>
            <a:r>
              <a:rPr lang="en-US" altLang="zh-TW" sz="3200" dirty="0" smtClean="0"/>
              <a:t>LINKIT 7697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24105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Arduino</a:t>
            </a:r>
            <a:br>
              <a:rPr lang="en-US" altLang="zh-TW" dirty="0" smtClean="0"/>
            </a:br>
            <a:r>
              <a:rPr lang="zh-TW" altLang="en-US" dirty="0" smtClean="0"/>
              <a:t>開發板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影像" descr="影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06883" y="937175"/>
            <a:ext cx="5039970" cy="377461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影像" descr="影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13691" y="4784858"/>
            <a:ext cx="2648138" cy="119989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90822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其他開發板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155" y="863600"/>
            <a:ext cx="6828366" cy="5121275"/>
          </a:xfrm>
        </p:spPr>
      </p:pic>
      <p:sp>
        <p:nvSpPr>
          <p:cNvPr id="3" name="文字方塊 2"/>
          <p:cNvSpPr txBox="1"/>
          <p:nvPr/>
        </p:nvSpPr>
        <p:spPr>
          <a:xfrm>
            <a:off x="5011615" y="1441939"/>
            <a:ext cx="1899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err="1" smtClean="0"/>
              <a:t>Wemos</a:t>
            </a:r>
            <a:r>
              <a:rPr lang="en-US" altLang="zh-TW" dirty="0" smtClean="0"/>
              <a:t> D1 mini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8619392" y="1521097"/>
            <a:ext cx="130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err="1" smtClean="0"/>
              <a:t>Linkit</a:t>
            </a:r>
            <a:r>
              <a:rPr lang="en-US" altLang="zh-TW" dirty="0" smtClean="0"/>
              <a:t> 7697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8282333" y="5417234"/>
            <a:ext cx="1899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err="1" smtClean="0"/>
              <a:t>Nodemcu</a:t>
            </a:r>
            <a:r>
              <a:rPr lang="en-US" altLang="zh-TW" dirty="0" smtClean="0"/>
              <a:t> 1.0 V2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5471440" y="5172194"/>
            <a:ext cx="1899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err="1" smtClean="0"/>
              <a:t>Nodemcu</a:t>
            </a:r>
            <a:r>
              <a:rPr lang="en-US" altLang="zh-TW" dirty="0" smtClean="0"/>
              <a:t> 1.0 V3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50025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Arduino</a:t>
            </a:r>
            <a:r>
              <a:rPr lang="zh-TW" altLang="en-US" dirty="0" smtClean="0"/>
              <a:t>上網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69268" y="580293"/>
            <a:ext cx="7315200" cy="5794130"/>
          </a:xfrm>
        </p:spPr>
        <p:txBody>
          <a:bodyPr>
            <a:normAutofit/>
          </a:bodyPr>
          <a:lstStyle/>
          <a:p>
            <a:r>
              <a:rPr lang="zh-TW" altLang="en-US" sz="4000" dirty="0" smtClean="0"/>
              <a:t>使用者將</a:t>
            </a:r>
            <a:r>
              <a:rPr lang="en-US" altLang="zh-TW" sz="4000" dirty="0" smtClean="0"/>
              <a:t>AT</a:t>
            </a:r>
            <a:r>
              <a:rPr lang="zh-TW" altLang="en-US" sz="4000" dirty="0" smtClean="0"/>
              <a:t>指令透過序列埠</a:t>
            </a:r>
            <a:r>
              <a:rPr lang="en-US" altLang="zh-TW" sz="4000" dirty="0" smtClean="0"/>
              <a:t>1</a:t>
            </a:r>
            <a:r>
              <a:rPr lang="zh-TW" altLang="en-US" sz="4000" dirty="0" smtClean="0"/>
              <a:t>傳給</a:t>
            </a:r>
            <a:r>
              <a:rPr lang="en-US" altLang="zh-TW" sz="4000" dirty="0" smtClean="0"/>
              <a:t>ARDUINO</a:t>
            </a:r>
            <a:r>
              <a:rPr lang="zh-TW" altLang="en-US" sz="4000" dirty="0" smtClean="0"/>
              <a:t>，</a:t>
            </a:r>
            <a:r>
              <a:rPr lang="en-US" altLang="zh-TW" sz="4000" dirty="0" smtClean="0"/>
              <a:t>ARDUINO</a:t>
            </a:r>
            <a:r>
              <a:rPr lang="zh-TW" altLang="en-US" sz="4000" dirty="0" smtClean="0"/>
              <a:t>再把</a:t>
            </a:r>
            <a:r>
              <a:rPr lang="en-US" altLang="zh-TW" sz="4000" dirty="0"/>
              <a:t>AT</a:t>
            </a:r>
            <a:r>
              <a:rPr lang="zh-TW" altLang="en-US" sz="4000" dirty="0"/>
              <a:t>指令透過序列</a:t>
            </a:r>
            <a:r>
              <a:rPr lang="zh-TW" altLang="en-US" sz="4000" dirty="0" smtClean="0"/>
              <a:t>埠</a:t>
            </a:r>
            <a:r>
              <a:rPr lang="en-US" altLang="zh-TW" sz="4000" dirty="0" smtClean="0"/>
              <a:t>2</a:t>
            </a:r>
            <a:r>
              <a:rPr lang="zh-TW" altLang="en-US" sz="4000" dirty="0" smtClean="0"/>
              <a:t>傳</a:t>
            </a:r>
            <a:r>
              <a:rPr lang="zh-TW" altLang="en-US" sz="4000" dirty="0"/>
              <a:t>給</a:t>
            </a:r>
            <a:r>
              <a:rPr lang="en-US" altLang="zh-TW" sz="4000" dirty="0" smtClean="0"/>
              <a:t>ESP01</a:t>
            </a:r>
          </a:p>
          <a:p>
            <a:pPr lvl="1"/>
            <a:r>
              <a:rPr lang="zh-TW" altLang="en-US" sz="3200" dirty="0"/>
              <a:t>基地台帳密</a:t>
            </a:r>
            <a:endParaRPr lang="en-US" altLang="zh-TW" sz="3200" dirty="0"/>
          </a:p>
          <a:p>
            <a:pPr lvl="1"/>
            <a:r>
              <a:rPr lang="zh-TW" altLang="en-US" sz="3200" dirty="0"/>
              <a:t>連線</a:t>
            </a:r>
            <a:r>
              <a:rPr lang="en-US" altLang="zh-TW" sz="3200" dirty="0"/>
              <a:t>IP</a:t>
            </a:r>
          </a:p>
          <a:p>
            <a:pPr lvl="1"/>
            <a:r>
              <a:rPr lang="zh-TW" altLang="en-US" sz="3200" dirty="0"/>
              <a:t>傳輸量</a:t>
            </a:r>
            <a:endParaRPr lang="en-US" altLang="zh-TW" sz="3200" dirty="0"/>
          </a:p>
          <a:p>
            <a:pPr lvl="1"/>
            <a:r>
              <a:rPr lang="zh-TW" altLang="en-US" sz="3200" dirty="0"/>
              <a:t>字串</a:t>
            </a:r>
            <a:endParaRPr lang="en-US" altLang="zh-TW" sz="3200" dirty="0"/>
          </a:p>
          <a:p>
            <a:pPr lvl="1"/>
            <a:r>
              <a:rPr lang="zh-TW" altLang="en-US" sz="3200" dirty="0"/>
              <a:t>關閉</a:t>
            </a:r>
            <a:r>
              <a:rPr lang="zh-TW" altLang="en-US" sz="3200" dirty="0" smtClean="0"/>
              <a:t>連結</a:t>
            </a:r>
            <a:endParaRPr lang="en-US" altLang="zh-TW" sz="4000" dirty="0" smtClean="0"/>
          </a:p>
          <a:p>
            <a:r>
              <a:rPr lang="zh-TW" altLang="en-US" sz="4000" dirty="0" smtClean="0"/>
              <a:t>（也可直接用</a:t>
            </a:r>
            <a:r>
              <a:rPr lang="en-US" altLang="zh-TW" sz="4000" dirty="0" err="1" smtClean="0"/>
              <a:t>realterm</a:t>
            </a:r>
            <a:r>
              <a:rPr lang="zh-TW" altLang="en-US" sz="4000" dirty="0" smtClean="0"/>
              <a:t>與</a:t>
            </a:r>
            <a:r>
              <a:rPr lang="en-US" altLang="zh-TW" sz="4000" dirty="0" smtClean="0"/>
              <a:t>ESP01</a:t>
            </a:r>
            <a:r>
              <a:rPr lang="zh-TW" altLang="en-US" sz="4000" dirty="0" smtClean="0"/>
              <a:t>溝通）</a:t>
            </a:r>
            <a:endParaRPr lang="en-US" altLang="zh-TW" sz="4000" dirty="0"/>
          </a:p>
        </p:txBody>
      </p:sp>
    </p:spTree>
    <p:extLst>
      <p:ext uri="{BB962C8B-B14F-4D97-AF65-F5344CB8AC3E}">
        <p14:creationId xmlns:p14="http://schemas.microsoft.com/office/powerpoint/2010/main" val="3250271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SOC</a:t>
            </a:r>
            <a:r>
              <a:rPr lang="zh-TW" altLang="en-US" dirty="0" smtClean="0"/>
              <a:t>開發板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/>
              <a:t>ESP</a:t>
            </a:r>
            <a:r>
              <a:rPr lang="zh-TW" altLang="en-US" sz="4000" dirty="0" smtClean="0"/>
              <a:t>系列</a:t>
            </a:r>
            <a:endParaRPr lang="en-US" altLang="zh-TW" sz="4000" dirty="0" smtClean="0"/>
          </a:p>
          <a:p>
            <a:pPr lvl="1"/>
            <a:r>
              <a:rPr lang="zh-TW" altLang="en-US" sz="3200" dirty="0" smtClean="0"/>
              <a:t>使用內建函式即可</a:t>
            </a:r>
            <a:endParaRPr lang="en-US" altLang="zh-TW" sz="3200" dirty="0" smtClean="0"/>
          </a:p>
          <a:p>
            <a:pPr lvl="1"/>
            <a:r>
              <a:rPr lang="zh-TW" altLang="en-US" sz="3200" dirty="0" smtClean="0"/>
              <a:t>也可作為</a:t>
            </a:r>
            <a:r>
              <a:rPr lang="en-US" altLang="zh-TW" sz="3200" dirty="0" smtClean="0"/>
              <a:t>SERVER</a:t>
            </a:r>
            <a:r>
              <a:rPr lang="zh-TW" altLang="en-US" sz="3200" dirty="0" smtClean="0"/>
              <a:t>端</a:t>
            </a:r>
            <a:endParaRPr lang="en-US" altLang="zh-TW" sz="3200" dirty="0" smtClean="0"/>
          </a:p>
          <a:p>
            <a:pPr lvl="2"/>
            <a:r>
              <a:rPr lang="zh-TW" altLang="en-US" sz="2400" dirty="0"/>
              <a:t>用字串一句一句回應網頁</a:t>
            </a:r>
            <a:r>
              <a:rPr lang="zh-TW" altLang="en-US" sz="2400" dirty="0" smtClean="0"/>
              <a:t>程式碼，讓使用者看到網頁</a:t>
            </a:r>
            <a:endParaRPr lang="en-US" altLang="zh-TW" sz="2400" dirty="0"/>
          </a:p>
          <a:p>
            <a:pPr lvl="2"/>
            <a:r>
              <a:rPr lang="zh-TW" altLang="en-US" sz="2400" dirty="0" smtClean="0"/>
              <a:t>將網頁寫在快閃記憶體裡</a:t>
            </a:r>
            <a:endParaRPr lang="en-US" altLang="zh-TW" sz="2400" dirty="0" smtClean="0"/>
          </a:p>
          <a:p>
            <a:r>
              <a:rPr lang="en-US" altLang="zh-TW" sz="4000" dirty="0" smtClean="0"/>
              <a:t>LINKIT7697</a:t>
            </a:r>
          </a:p>
          <a:p>
            <a:pPr lvl="1"/>
            <a:r>
              <a:rPr lang="zh-TW" altLang="en-US" sz="3200" dirty="0" smtClean="0"/>
              <a:t>視覺式，對國中生來說門檻較低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0696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ThingSpeak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 smtClean="0"/>
              <a:t>使用</a:t>
            </a:r>
            <a:r>
              <a:rPr lang="en-US" altLang="zh-TW" sz="4000" dirty="0" smtClean="0"/>
              <a:t>HTTP</a:t>
            </a:r>
            <a:r>
              <a:rPr lang="zh-TW" altLang="en-US" sz="4000" dirty="0" smtClean="0"/>
              <a:t>的請求方法</a:t>
            </a:r>
            <a:endParaRPr lang="en-US" altLang="zh-TW" sz="4000" dirty="0" smtClean="0"/>
          </a:p>
          <a:p>
            <a:pPr lvl="1"/>
            <a:r>
              <a:rPr lang="en-US" altLang="zh-TW" sz="3200" dirty="0" smtClean="0"/>
              <a:t>GET</a:t>
            </a:r>
          </a:p>
          <a:p>
            <a:pPr lvl="1"/>
            <a:r>
              <a:rPr lang="en-US" altLang="zh-TW" sz="3200" dirty="0" smtClean="0"/>
              <a:t>POST</a:t>
            </a:r>
          </a:p>
          <a:p>
            <a:r>
              <a:rPr lang="en-US" altLang="zh-TW" sz="1800" dirty="0"/>
              <a:t>https://</a:t>
            </a:r>
            <a:r>
              <a:rPr lang="en-US" altLang="zh-TW" sz="1800" dirty="0" smtClean="0"/>
              <a:t>api.thingspeak.com/update?api_key=WEWSFIR9IOY&amp;field1=XX</a:t>
            </a:r>
            <a:endParaRPr lang="en-US" altLang="zh-TW" sz="3400" dirty="0" smtClean="0"/>
          </a:p>
          <a:p>
            <a:r>
              <a:rPr lang="en-US" altLang="zh-TW" sz="2400" dirty="0"/>
              <a:t>IP</a:t>
            </a:r>
            <a:r>
              <a:rPr lang="zh-TW" altLang="en-US" sz="2400" dirty="0"/>
              <a:t>：</a:t>
            </a:r>
            <a:r>
              <a:rPr lang="en-US" altLang="zh-TW" sz="2400" dirty="0"/>
              <a:t>184.106.153.149</a:t>
            </a:r>
          </a:p>
          <a:p>
            <a:r>
              <a:rPr lang="zh-TW" altLang="en-US" sz="2400" dirty="0" smtClean="0"/>
              <a:t>字串：</a:t>
            </a:r>
            <a:endParaRPr lang="en-US" altLang="zh-TW" sz="2400" dirty="0" smtClean="0"/>
          </a:p>
          <a:p>
            <a:pPr marL="0" indent="0">
              <a:buNone/>
            </a:pPr>
            <a:r>
              <a:rPr lang="zh-TW" altLang="en-US" sz="2400" dirty="0" smtClean="0"/>
              <a:t>     </a:t>
            </a:r>
            <a:r>
              <a:rPr lang="en-US" altLang="zh-TW" sz="2400" dirty="0" smtClean="0"/>
              <a:t>GET </a:t>
            </a:r>
            <a:r>
              <a:rPr lang="en-US" altLang="zh-TW" sz="2400" dirty="0"/>
              <a:t>/</a:t>
            </a:r>
            <a:r>
              <a:rPr lang="en-US" altLang="zh-TW" sz="2400" dirty="0" err="1" smtClean="0"/>
              <a:t>update?key</a:t>
            </a:r>
            <a:r>
              <a:rPr lang="en-US" altLang="zh-TW" sz="2400" dirty="0" smtClean="0"/>
              <a:t>=WEWSFIR9IOY&amp;field1=XX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52063" t="26043" r="20849" b="40060"/>
          <a:stretch/>
        </p:blipFill>
        <p:spPr>
          <a:xfrm>
            <a:off x="134223" y="3833445"/>
            <a:ext cx="3184873" cy="224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356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IFTTT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/>
              <a:t>IF T</a:t>
            </a:r>
            <a:r>
              <a:rPr lang="en-US" altLang="zh-TW" sz="2400" dirty="0" smtClean="0"/>
              <a:t>his</a:t>
            </a:r>
            <a:r>
              <a:rPr lang="en-US" altLang="zh-TW" sz="4000" dirty="0" smtClean="0"/>
              <a:t> T</a:t>
            </a:r>
            <a:r>
              <a:rPr lang="en-US" altLang="zh-TW" sz="2400" dirty="0" smtClean="0"/>
              <a:t>hen</a:t>
            </a:r>
            <a:r>
              <a:rPr lang="en-US" altLang="zh-TW" sz="4000" dirty="0" smtClean="0"/>
              <a:t> T</a:t>
            </a:r>
            <a:r>
              <a:rPr lang="en-US" altLang="zh-TW" sz="2400" dirty="0" smtClean="0"/>
              <a:t>hat</a:t>
            </a:r>
            <a:r>
              <a:rPr lang="zh-TW" altLang="en-US" sz="4000" dirty="0" smtClean="0"/>
              <a:t>，串聯許多網路服務</a:t>
            </a:r>
            <a:endParaRPr lang="en-US" altLang="zh-TW" sz="4000" dirty="0" smtClean="0"/>
          </a:p>
          <a:p>
            <a:r>
              <a:rPr lang="zh-TW" altLang="en-US" sz="4000" dirty="0" smtClean="0"/>
              <a:t>無法使用</a:t>
            </a:r>
            <a:r>
              <a:rPr lang="en-US" altLang="zh-TW" sz="4000" dirty="0" smtClean="0"/>
              <a:t>IE</a:t>
            </a:r>
            <a:r>
              <a:rPr lang="zh-TW" altLang="en-US" sz="4000" dirty="0" smtClean="0"/>
              <a:t>開啟</a:t>
            </a:r>
            <a:endParaRPr lang="en-US" altLang="zh-TW" sz="4000" dirty="0" smtClean="0"/>
          </a:p>
          <a:p>
            <a:r>
              <a:rPr lang="en-US" altLang="zh-TW" sz="4000" dirty="0"/>
              <a:t>Applet</a:t>
            </a:r>
            <a:r>
              <a:rPr lang="zh-TW" altLang="en-US" sz="4000" dirty="0" smtClean="0"/>
              <a:t>：在</a:t>
            </a:r>
            <a:r>
              <a:rPr lang="en-US" altLang="zh-TW" sz="4000" dirty="0"/>
              <a:t>Web</a:t>
            </a:r>
            <a:r>
              <a:rPr lang="zh-TW" altLang="en-US" sz="4000" dirty="0"/>
              <a:t>環境下，運行於客戶端的</a:t>
            </a:r>
            <a:r>
              <a:rPr lang="en-US" altLang="zh-TW" sz="4000" dirty="0" smtClean="0"/>
              <a:t>Java</a:t>
            </a:r>
            <a:r>
              <a:rPr lang="zh-TW" altLang="en-US" sz="4000" dirty="0"/>
              <a:t>程序</a:t>
            </a:r>
            <a:r>
              <a:rPr lang="zh-TW" altLang="en-US" sz="4000" dirty="0" smtClean="0"/>
              <a:t>組件</a:t>
            </a:r>
            <a:endParaRPr lang="en-US" altLang="zh-TW" sz="4000" dirty="0" smtClean="0"/>
          </a:p>
          <a:p>
            <a:r>
              <a:rPr lang="en-US" altLang="zh-TW" sz="4000" dirty="0" err="1" smtClean="0"/>
              <a:t>This:Webhooks</a:t>
            </a:r>
            <a:endParaRPr lang="en-US" altLang="zh-TW" sz="4000" dirty="0" smtClean="0"/>
          </a:p>
          <a:p>
            <a:r>
              <a:rPr lang="en-US" altLang="zh-TW" sz="4000" dirty="0" err="1" smtClean="0"/>
              <a:t>That:Line</a:t>
            </a:r>
            <a:endParaRPr lang="en-US" altLang="zh-TW" sz="4000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07" b="40914"/>
          <a:stretch/>
        </p:blipFill>
        <p:spPr>
          <a:xfrm>
            <a:off x="167222" y="3839600"/>
            <a:ext cx="3118875" cy="214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612330"/>
      </p:ext>
    </p:extLst>
  </p:cSld>
  <p:clrMapOvr>
    <a:masterClrMapping/>
  </p:clrMapOvr>
</p:sld>
</file>

<file path=ppt/theme/theme1.xml><?xml version="1.0" encoding="utf-8"?>
<a:theme xmlns:a="http://schemas.openxmlformats.org/drawingml/2006/main" name="框架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TM03457475[[fn=框架]]</Template>
  <TotalTime>1798</TotalTime>
  <Words>314</Words>
  <Application>Microsoft Office PowerPoint</Application>
  <PresentationFormat>寬螢幕</PresentationFormat>
  <Paragraphs>64</Paragraphs>
  <Slides>12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6" baseType="lpstr">
      <vt:lpstr>微軟正黑體</vt:lpstr>
      <vt:lpstr>Corbel</vt:lpstr>
      <vt:lpstr>Wingdings 2</vt:lpstr>
      <vt:lpstr>框架</vt:lpstr>
      <vt:lpstr>物聯網IOT 實際應用 -108年臺南市科學教育推動計畫</vt:lpstr>
      <vt:lpstr>物聯網IOT</vt:lpstr>
      <vt:lpstr>物聯網IOT</vt:lpstr>
      <vt:lpstr>Arduino 開發板</vt:lpstr>
      <vt:lpstr>其他開發板</vt:lpstr>
      <vt:lpstr>Arduino上網</vt:lpstr>
      <vt:lpstr>SOC開發板</vt:lpstr>
      <vt:lpstr>ThingSpeak</vt:lpstr>
      <vt:lpstr>IFTTT</vt:lpstr>
      <vt:lpstr>IFTTT</vt:lpstr>
      <vt:lpstr>IFTTT</vt:lpstr>
      <vt:lpstr>LINKIT 7697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基礎Arduino操作教學 -108年臺南市科學教育推動計畫</dc:title>
  <dc:creator>Administrator</dc:creator>
  <cp:lastModifiedBy>Administrator</cp:lastModifiedBy>
  <cp:revision>28</cp:revision>
  <dcterms:created xsi:type="dcterms:W3CDTF">2019-06-03T15:05:45Z</dcterms:created>
  <dcterms:modified xsi:type="dcterms:W3CDTF">2019-06-23T09:55:42Z</dcterms:modified>
</cp:coreProperties>
</file>