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E6EE"/>
          </a:solidFill>
        </a:fill>
      </a:tcStyle>
    </a:wholeTbl>
    <a:band2H>
      <a:tcTxStyle b="def" i="def"/>
      <a:tcStyle>
        <a:tcBdr/>
        <a:fill>
          <a:solidFill>
            <a:srgbClr val="E8F3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7CB"/>
          </a:solidFill>
        </a:fill>
      </a:tcStyle>
    </a:wholeTbl>
    <a:band2H>
      <a:tcTxStyle b="def" i="def"/>
      <a:tcStyle>
        <a:tcBdr/>
        <a:fill>
          <a:solidFill>
            <a:srgbClr val="EEF3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CCD"/>
          </a:solidFill>
        </a:fill>
      </a:tcStyle>
    </a:wholeTbl>
    <a:band2H>
      <a:tcTxStyle b="def" i="def"/>
      <a:tcStyle>
        <a:tcBdr/>
        <a:fill>
          <a:solidFill>
            <a:srgbClr val="F7E7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8" name="Shape 10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orbel"/>
      </a:defRPr>
    </a:lvl1pPr>
    <a:lvl2pPr indent="228600" defTabSz="457200" latinLnBrk="0">
      <a:defRPr sz="1200">
        <a:latin typeface="+mn-lt"/>
        <a:ea typeface="+mn-ea"/>
        <a:cs typeface="+mn-cs"/>
        <a:sym typeface="Corbel"/>
      </a:defRPr>
    </a:lvl2pPr>
    <a:lvl3pPr indent="457200" defTabSz="457200" latinLnBrk="0">
      <a:defRPr sz="1200">
        <a:latin typeface="+mn-lt"/>
        <a:ea typeface="+mn-ea"/>
        <a:cs typeface="+mn-cs"/>
        <a:sym typeface="Corbel"/>
      </a:defRPr>
    </a:lvl3pPr>
    <a:lvl4pPr indent="685800" defTabSz="457200" latinLnBrk="0">
      <a:defRPr sz="1200">
        <a:latin typeface="+mn-lt"/>
        <a:ea typeface="+mn-ea"/>
        <a:cs typeface="+mn-cs"/>
        <a:sym typeface="Corbel"/>
      </a:defRPr>
    </a:lvl4pPr>
    <a:lvl5pPr indent="914400" defTabSz="457200" latinLnBrk="0">
      <a:defRPr sz="1200">
        <a:latin typeface="+mn-lt"/>
        <a:ea typeface="+mn-ea"/>
        <a:cs typeface="+mn-cs"/>
        <a:sym typeface="Corbel"/>
      </a:defRPr>
    </a:lvl5pPr>
    <a:lvl6pPr indent="1143000" defTabSz="457200" latinLnBrk="0">
      <a:defRPr sz="1200">
        <a:latin typeface="+mn-lt"/>
        <a:ea typeface="+mn-ea"/>
        <a:cs typeface="+mn-cs"/>
        <a:sym typeface="Corbel"/>
      </a:defRPr>
    </a:lvl6pPr>
    <a:lvl7pPr indent="1371600" defTabSz="457200" latinLnBrk="0">
      <a:defRPr sz="1200">
        <a:latin typeface="+mn-lt"/>
        <a:ea typeface="+mn-ea"/>
        <a:cs typeface="+mn-cs"/>
        <a:sym typeface="Corbel"/>
      </a:defRPr>
    </a:lvl7pPr>
    <a:lvl8pPr indent="1600200" defTabSz="457200" latinLnBrk="0">
      <a:defRPr sz="1200">
        <a:latin typeface="+mn-lt"/>
        <a:ea typeface="+mn-ea"/>
        <a:cs typeface="+mn-cs"/>
        <a:sym typeface="Corbel"/>
      </a:defRPr>
    </a:lvl8pPr>
    <a:lvl9pPr indent="1828800" defTabSz="457200" latinLnBrk="0">
      <a:defRPr sz="1200">
        <a:latin typeface="+mn-lt"/>
        <a:ea typeface="+mn-ea"/>
        <a:cs typeface="+mn-cs"/>
        <a:sym typeface="Corbe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0" y="761998"/>
            <a:ext cx="9141619" cy="533400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" name="Rectangle 7"/>
          <p:cNvSpPr/>
          <p:nvPr/>
        </p:nvSpPr>
        <p:spPr>
          <a:xfrm>
            <a:off x="9270262" y="761998"/>
            <a:ext cx="2925319" cy="5334003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" name="大標題文字"/>
          <p:cNvSpPr txBox="1"/>
          <p:nvPr>
            <p:ph type="title"/>
          </p:nvPr>
        </p:nvSpPr>
        <p:spPr>
          <a:xfrm>
            <a:off x="1069847" y="1298447"/>
            <a:ext cx="7315201" cy="3255266"/>
          </a:xfrm>
          <a:prstGeom prst="rect">
            <a:avLst/>
          </a:prstGeom>
        </p:spPr>
        <p:txBody>
          <a:bodyPr anchor="b"/>
          <a:lstStyle>
            <a:lvl1pPr>
              <a:defRPr spc="-100" sz="5900"/>
            </a:lvl1pPr>
          </a:lstStyle>
          <a:p>
            <a:pPr/>
            <a:r>
              <a:t>大標題文字</a:t>
            </a:r>
          </a:p>
        </p:txBody>
      </p:sp>
      <p:sp>
        <p:nvSpPr>
          <p:cNvPr id="14" name="內文層級一…"/>
          <p:cNvSpPr txBox="1"/>
          <p:nvPr>
            <p:ph type="body" sz="quarter" idx="1"/>
          </p:nvPr>
        </p:nvSpPr>
        <p:spPr>
          <a:xfrm>
            <a:off x="1100015" y="4670245"/>
            <a:ext cx="7315201" cy="914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2200">
                <a:solidFill>
                  <a:srgbClr val="D9F1F6"/>
                </a:solidFill>
              </a:defRPr>
            </a:lvl1pPr>
            <a:lvl2pPr marL="0" indent="457200">
              <a:buClrTx/>
              <a:buSzTx/>
              <a:buNone/>
              <a:defRPr sz="2200">
                <a:solidFill>
                  <a:srgbClr val="D9F1F6"/>
                </a:solidFill>
              </a:defRPr>
            </a:lvl2pPr>
            <a:lvl3pPr marL="0" indent="914400">
              <a:buClrTx/>
              <a:buSzTx/>
              <a:buNone/>
              <a:defRPr sz="2200">
                <a:solidFill>
                  <a:srgbClr val="D9F1F6"/>
                </a:solidFill>
              </a:defRPr>
            </a:lvl3pPr>
            <a:lvl4pPr marL="0" indent="1371600">
              <a:buClrTx/>
              <a:buSzTx/>
              <a:buNone/>
              <a:defRPr sz="2200">
                <a:solidFill>
                  <a:srgbClr val="D9F1F6"/>
                </a:solidFill>
              </a:defRPr>
            </a:lvl4pPr>
            <a:lvl5pPr marL="0" indent="1828800">
              <a:buClrTx/>
              <a:buSzTx/>
              <a:buNone/>
              <a:defRPr sz="2200">
                <a:solidFill>
                  <a:srgbClr val="D9F1F6"/>
                </a:solidFill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" name="Rectangle 37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" name="大標題文字"/>
          <p:cNvSpPr txBox="1"/>
          <p:nvPr>
            <p:ph type="title"/>
          </p:nvPr>
        </p:nvSpPr>
        <p:spPr>
          <a:xfrm>
            <a:off x="252919" y="1123837"/>
            <a:ext cx="2947482" cy="4601184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25" name="內文層級一…"/>
          <p:cNvSpPr txBox="1"/>
          <p:nvPr>
            <p:ph type="body" idx="1"/>
          </p:nvPr>
        </p:nvSpPr>
        <p:spPr>
          <a:xfrm>
            <a:off x="3869268" y="864108"/>
            <a:ext cx="7315201" cy="5120641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" name="Rectangle 37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" name="大標題文字"/>
          <p:cNvSpPr txBox="1"/>
          <p:nvPr>
            <p:ph type="title"/>
          </p:nvPr>
        </p:nvSpPr>
        <p:spPr>
          <a:xfrm>
            <a:off x="3867911" y="1298447"/>
            <a:ext cx="7315201" cy="3255266"/>
          </a:xfrm>
          <a:prstGeom prst="rect">
            <a:avLst/>
          </a:prstGeom>
        </p:spPr>
        <p:txBody>
          <a:bodyPr anchor="b"/>
          <a:lstStyle>
            <a:lvl1pPr>
              <a:defRPr spc="-100" sz="5900">
                <a:solidFill>
                  <a:srgbClr val="595959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36" name="內文層級一…"/>
          <p:cNvSpPr txBox="1"/>
          <p:nvPr>
            <p:ph type="body" sz="quarter" idx="1"/>
          </p:nvPr>
        </p:nvSpPr>
        <p:spPr>
          <a:xfrm>
            <a:off x="3886200" y="4672584"/>
            <a:ext cx="7315200" cy="914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2200"/>
            </a:lvl1pPr>
            <a:lvl2pPr marL="0" indent="457200">
              <a:buClrTx/>
              <a:buSzTx/>
              <a:buNone/>
              <a:defRPr sz="2200"/>
            </a:lvl2pPr>
            <a:lvl3pPr marL="0" indent="914400">
              <a:buClrTx/>
              <a:buSzTx/>
              <a:buNone/>
              <a:defRPr sz="2200"/>
            </a:lvl3pPr>
            <a:lvl4pPr marL="0" indent="1371600">
              <a:buClrTx/>
              <a:buSzTx/>
              <a:buNone/>
              <a:defRPr sz="2200"/>
            </a:lvl4pPr>
            <a:lvl5pPr marL="0" indent="1828800">
              <a:buClrTx/>
              <a:buSzTx/>
              <a:buNone/>
              <a:defRPr sz="22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5" name="Rectangle 37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6" name="大標題文字"/>
          <p:cNvSpPr txBox="1"/>
          <p:nvPr>
            <p:ph type="title"/>
          </p:nvPr>
        </p:nvSpPr>
        <p:spPr>
          <a:xfrm>
            <a:off x="252919" y="1123837"/>
            <a:ext cx="2947482" cy="4601184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7" name="內文層級一…"/>
          <p:cNvSpPr txBox="1"/>
          <p:nvPr>
            <p:ph type="body" sz="half" idx="1"/>
          </p:nvPr>
        </p:nvSpPr>
        <p:spPr>
          <a:xfrm>
            <a:off x="3867911" y="868680"/>
            <a:ext cx="3474722" cy="5120641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6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6" name="Rectangle 37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7" name="大標題文字"/>
          <p:cNvSpPr txBox="1"/>
          <p:nvPr>
            <p:ph type="title"/>
          </p:nvPr>
        </p:nvSpPr>
        <p:spPr>
          <a:xfrm>
            <a:off x="252919" y="1123837"/>
            <a:ext cx="2947482" cy="4601184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8" name="內文層級一…"/>
          <p:cNvSpPr txBox="1"/>
          <p:nvPr>
            <p:ph type="body" sz="quarter" idx="1"/>
          </p:nvPr>
        </p:nvSpPr>
        <p:spPr>
          <a:xfrm>
            <a:off x="3867911" y="1023585"/>
            <a:ext cx="3474722" cy="80772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b="1"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spcBef>
                <a:spcPts val="0"/>
              </a:spcBef>
              <a:buClrTx/>
              <a:buSzTx/>
              <a:buNone/>
              <a:defRPr b="1"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spcBef>
                <a:spcPts val="0"/>
              </a:spcBef>
              <a:buClrTx/>
              <a:buSzTx/>
              <a:buNone/>
              <a:defRPr b="1"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spcBef>
                <a:spcPts val="0"/>
              </a:spcBef>
              <a:buClrTx/>
              <a:buSzTx/>
              <a:buNone/>
              <a:defRPr b="1"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spcBef>
                <a:spcPts val="0"/>
              </a:spcBef>
              <a:buClrTx/>
              <a:buSzTx/>
              <a:buNone/>
              <a:defRPr b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9" name="Text Placeholder 4"/>
          <p:cNvSpPr/>
          <p:nvPr>
            <p:ph type="body" sz="quarter" idx="13"/>
          </p:nvPr>
        </p:nvSpPr>
        <p:spPr>
          <a:xfrm>
            <a:off x="7818463" y="1023585"/>
            <a:ext cx="3474721" cy="813172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ClrTx/>
              <a:buSzTx/>
              <a:buNone/>
              <a:defRPr b="1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8" name="Rectangle 37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9" name="大標題文字"/>
          <p:cNvSpPr txBox="1"/>
          <p:nvPr>
            <p:ph type="title"/>
          </p:nvPr>
        </p:nvSpPr>
        <p:spPr>
          <a:xfrm>
            <a:off x="252919" y="1123837"/>
            <a:ext cx="2947482" cy="4601184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7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6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5" name="Rectangle 37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6" name="大標題文字"/>
          <p:cNvSpPr txBox="1"/>
          <p:nvPr>
            <p:ph type="title"/>
          </p:nvPr>
        </p:nvSpPr>
        <p:spPr>
          <a:xfrm>
            <a:off x="256031" y="1143000"/>
            <a:ext cx="2834641" cy="237744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87" name="內文層級一…"/>
          <p:cNvSpPr txBox="1"/>
          <p:nvPr>
            <p:ph type="body" idx="1"/>
          </p:nvPr>
        </p:nvSpPr>
        <p:spPr>
          <a:xfrm>
            <a:off x="3867911" y="868680"/>
            <a:ext cx="7315201" cy="5120641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8" name="Text Placeholder 3"/>
          <p:cNvSpPr/>
          <p:nvPr>
            <p:ph type="body" sz="quarter" idx="13"/>
          </p:nvPr>
        </p:nvSpPr>
        <p:spPr>
          <a:xfrm>
            <a:off x="256032" y="3494175"/>
            <a:ext cx="2834640" cy="2321991"/>
          </a:xfrm>
          <a:prstGeom prst="rect">
            <a:avLst/>
          </a:prstGeom>
        </p:spPr>
        <p:txBody>
          <a:bodyPr anchor="t"/>
          <a:lstStyle/>
          <a:p>
            <a:pPr marL="0" indent="0">
              <a:lnSpc>
                <a:spcPct val="100000"/>
              </a:lnSpc>
              <a:buClrTx/>
              <a:buSzTx/>
              <a:buNone/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8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6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7" name="Rectangle 37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8" name="大標題文字"/>
          <p:cNvSpPr txBox="1"/>
          <p:nvPr>
            <p:ph type="title"/>
          </p:nvPr>
        </p:nvSpPr>
        <p:spPr>
          <a:xfrm>
            <a:off x="256031" y="1143000"/>
            <a:ext cx="2834641" cy="237744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大標題文字</a:t>
            </a:r>
          </a:p>
        </p:txBody>
      </p:sp>
      <p:sp>
        <p:nvSpPr>
          <p:cNvPr id="99" name="Picture Placeholder 2"/>
          <p:cNvSpPr/>
          <p:nvPr>
            <p:ph type="pic" idx="13"/>
          </p:nvPr>
        </p:nvSpPr>
        <p:spPr>
          <a:xfrm>
            <a:off x="3570644" y="767419"/>
            <a:ext cx="8115231" cy="5330953"/>
          </a:xfrm>
          <a:prstGeom prst="rect">
            <a:avLst/>
          </a:prstGeom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100" name="內文層級一…"/>
          <p:cNvSpPr txBox="1"/>
          <p:nvPr>
            <p:ph type="body" sz="quarter" idx="1"/>
          </p:nvPr>
        </p:nvSpPr>
        <p:spPr>
          <a:xfrm>
            <a:off x="256031" y="3493008"/>
            <a:ext cx="2834641" cy="232257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ClrTx/>
              <a:buSzTx/>
              <a:buNone/>
              <a:defRPr sz="1400">
                <a:solidFill>
                  <a:srgbClr val="FFFFFF"/>
                </a:solidFill>
              </a:defRPr>
            </a:lvl1pPr>
            <a:lvl2pPr marL="0" indent="457200">
              <a:lnSpc>
                <a:spcPct val="100000"/>
              </a:lnSpc>
              <a:buClrTx/>
              <a:buSzTx/>
              <a:buNone/>
              <a:defRPr sz="1400">
                <a:solidFill>
                  <a:srgbClr val="FFFFFF"/>
                </a:solidFill>
              </a:defRPr>
            </a:lvl2pPr>
            <a:lvl3pPr marL="0" indent="914400">
              <a:lnSpc>
                <a:spcPct val="100000"/>
              </a:lnSpc>
              <a:buClrTx/>
              <a:buSzTx/>
              <a:buNone/>
              <a:defRPr sz="1400">
                <a:solidFill>
                  <a:srgbClr val="FFFFFF"/>
                </a:solidFill>
              </a:defRPr>
            </a:lvl3pPr>
            <a:lvl4pPr marL="0" indent="1371600">
              <a:lnSpc>
                <a:spcPct val="100000"/>
              </a:lnSpc>
              <a:buClrTx/>
              <a:buSzTx/>
              <a:buNone/>
              <a:defRPr sz="1400">
                <a:solidFill>
                  <a:srgbClr val="FFFFFF"/>
                </a:solidFill>
              </a:defRPr>
            </a:lvl4pPr>
            <a:lvl5pPr marL="0" indent="1828800">
              <a:lnSpc>
                <a:spcPct val="100000"/>
              </a:lnSpc>
              <a:buClrTx/>
              <a:buSzTx/>
              <a:buNone/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/>
          <p:nvPr>
            <p:ph type="title"/>
          </p:nvPr>
        </p:nvSpPr>
        <p:spPr>
          <a:xfrm>
            <a:off x="609600" y="224821"/>
            <a:ext cx="10972800" cy="124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3" name="內文層級一…"/>
          <p:cNvSpPr txBox="1"/>
          <p:nvPr>
            <p:ph type="body" idx="1"/>
          </p:nvPr>
        </p:nvSpPr>
        <p:spPr>
          <a:xfrm>
            <a:off x="609600" y="1467453"/>
            <a:ext cx="10972800" cy="4791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11879797" y="6404292"/>
            <a:ext cx="285265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b="1" sz="12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9pPr>
    </p:titleStyle>
    <p:bodyStyle>
      <a:lvl1pPr marL="182879" marR="0" indent="-18287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000" u="none">
          <a:solidFill>
            <a:srgbClr val="595959"/>
          </a:solidFill>
          <a:uFillTx/>
          <a:latin typeface="+mn-lt"/>
          <a:ea typeface="+mn-ea"/>
          <a:cs typeface="+mn-cs"/>
          <a:sym typeface="Corbel"/>
        </a:defRPr>
      </a:lvl1pPr>
      <a:lvl2pPr marL="706119" marR="0" indent="-2032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000" u="none">
          <a:solidFill>
            <a:srgbClr val="595959"/>
          </a:solidFill>
          <a:uFillTx/>
          <a:latin typeface="+mn-lt"/>
          <a:ea typeface="+mn-ea"/>
          <a:cs typeface="+mn-cs"/>
          <a:sym typeface="Corbel"/>
        </a:defRPr>
      </a:lvl2pPr>
      <a:lvl3pPr marL="1188719" marR="0" indent="-2286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000" u="none">
          <a:solidFill>
            <a:srgbClr val="595959"/>
          </a:solidFill>
          <a:uFillTx/>
          <a:latin typeface="+mn-lt"/>
          <a:ea typeface="+mn-ea"/>
          <a:cs typeface="+mn-cs"/>
          <a:sym typeface="Corbel"/>
        </a:defRPr>
      </a:lvl3pPr>
      <a:lvl4pPr marL="1678577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000" u="none">
          <a:solidFill>
            <a:srgbClr val="595959"/>
          </a:solidFill>
          <a:uFillTx/>
          <a:latin typeface="+mn-lt"/>
          <a:ea typeface="+mn-ea"/>
          <a:cs typeface="+mn-cs"/>
          <a:sym typeface="Corbel"/>
        </a:defRPr>
      </a:lvl4pPr>
      <a:lvl5pPr marL="2135777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000" u="none">
          <a:solidFill>
            <a:srgbClr val="595959"/>
          </a:solidFill>
          <a:uFillTx/>
          <a:latin typeface="+mn-lt"/>
          <a:ea typeface="+mn-ea"/>
          <a:cs typeface="+mn-cs"/>
          <a:sym typeface="Corbel"/>
        </a:defRPr>
      </a:lvl5pPr>
      <a:lvl6pPr marL="26125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000" u="none">
          <a:solidFill>
            <a:srgbClr val="595959"/>
          </a:solidFill>
          <a:uFillTx/>
          <a:latin typeface="+mn-lt"/>
          <a:ea typeface="+mn-ea"/>
          <a:cs typeface="+mn-cs"/>
          <a:sym typeface="Corbel"/>
        </a:defRPr>
      </a:lvl6pPr>
      <a:lvl7pPr marL="30697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000" u="none">
          <a:solidFill>
            <a:srgbClr val="595959"/>
          </a:solidFill>
          <a:uFillTx/>
          <a:latin typeface="+mn-lt"/>
          <a:ea typeface="+mn-ea"/>
          <a:cs typeface="+mn-cs"/>
          <a:sym typeface="Corbel"/>
        </a:defRPr>
      </a:lvl7pPr>
      <a:lvl8pPr marL="3526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000" u="none">
          <a:solidFill>
            <a:srgbClr val="595959"/>
          </a:solidFill>
          <a:uFillTx/>
          <a:latin typeface="+mn-lt"/>
          <a:ea typeface="+mn-ea"/>
          <a:cs typeface="+mn-cs"/>
          <a:sym typeface="Corbel"/>
        </a:defRPr>
      </a:lvl8pPr>
      <a:lvl9pPr marL="39841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000" u="none">
          <a:solidFill>
            <a:srgbClr val="595959"/>
          </a:solidFill>
          <a:uFillTx/>
          <a:latin typeface="+mn-lt"/>
          <a:ea typeface="+mn-ea"/>
          <a:cs typeface="+mn-cs"/>
          <a:sym typeface="Corbe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open?id=15tYH-KFGfSyHiwgCaUHPlAHg1Vfqmvsc" TargetMode="Externa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標題 1"/>
          <p:cNvSpPr txBox="1"/>
          <p:nvPr>
            <p:ph type="ctrTitle"/>
          </p:nvPr>
        </p:nvSpPr>
        <p:spPr>
          <a:xfrm>
            <a:off x="756570" y="1298447"/>
            <a:ext cx="7628478" cy="3255266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30000"/>
              </a:lnSpc>
              <a:defRPr spc="-111" sz="6600"/>
            </a:pPr>
            <a:r>
              <a:rPr spc="-77" sz="4600">
                <a:latin typeface="+mj-lt"/>
                <a:ea typeface="+mj-ea"/>
                <a:cs typeface="+mj-cs"/>
                <a:sym typeface="Helvetica"/>
              </a:rPr>
              <a:t>資訊科技教學應用與資源分享</a:t>
            </a:r>
            <a:br>
              <a:rPr spc="-77" sz="4600">
                <a:latin typeface="+mj-lt"/>
                <a:ea typeface="+mj-ea"/>
                <a:cs typeface="+mj-cs"/>
                <a:sym typeface="Helvetica"/>
              </a:rPr>
            </a:br>
            <a:r>
              <a:rPr spc="-137" sz="3300"/>
              <a:t>-108</a:t>
            </a:r>
            <a:r>
              <a:rPr spc="-137" sz="3300">
                <a:latin typeface="+mj-lt"/>
                <a:ea typeface="+mj-ea"/>
                <a:cs typeface="+mj-cs"/>
                <a:sym typeface="Helvetica"/>
              </a:rPr>
              <a:t>夢的N次方彰投場</a:t>
            </a:r>
          </a:p>
        </p:txBody>
      </p:sp>
      <p:sp>
        <p:nvSpPr>
          <p:cNvPr id="111" name="副標題 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 anchor="ctr"/>
          <a:lstStyle>
            <a:lvl1pPr algn="ctr">
              <a:defRPr sz="3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orbel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和順國中 林信廷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新課綱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學習內容</a:t>
            </a:r>
          </a:p>
        </p:txBody>
      </p:sp>
      <p:sp>
        <p:nvSpPr>
          <p:cNvPr id="142" name="內容版面配置區 2"/>
          <p:cNvSpPr txBox="1"/>
          <p:nvPr>
            <p:ph type="body" idx="1"/>
          </p:nvPr>
        </p:nvSpPr>
        <p:spPr>
          <a:xfrm>
            <a:off x="3850532" y="121911"/>
            <a:ext cx="7315201" cy="6614177"/>
          </a:xfrm>
          <a:prstGeom prst="rect">
            <a:avLst/>
          </a:prstGeom>
        </p:spPr>
        <p:txBody>
          <a:bodyPr/>
          <a:lstStyle/>
          <a:p>
            <a:pPr marL="137159" indent="-137159" defTabSz="685800">
              <a:spcBef>
                <a:spcPts val="900"/>
              </a:spcBef>
              <a:defRPr sz="2700"/>
            </a:pPr>
            <a:r>
              <a:t>七年級</a:t>
            </a:r>
          </a:p>
          <a:p>
            <a:pPr lvl="1" marL="514350" indent="-137160" defTabSz="685800">
              <a:spcBef>
                <a:spcPts val="900"/>
              </a:spcBef>
              <a:defRPr sz="2700">
                <a:solidFill>
                  <a:srgbClr val="DDDDDD"/>
                </a:solidFill>
              </a:defRPr>
            </a:pPr>
            <a:r>
              <a:t>演算法、程式設計</a:t>
            </a:r>
          </a:p>
          <a:p>
            <a:pPr lvl="1" marL="514350" indent="-137160" defTabSz="685800">
              <a:spcBef>
                <a:spcPts val="900"/>
              </a:spcBef>
              <a:defRPr sz="2700">
                <a:solidFill>
                  <a:schemeClr val="accent6"/>
                </a:solidFill>
              </a:defRPr>
            </a:pPr>
            <a:r>
              <a:t>資訊科技應用（資料處理專題）</a:t>
            </a:r>
          </a:p>
          <a:p>
            <a:pPr lvl="1" marL="514350" indent="-137160" defTabSz="685800">
              <a:spcBef>
                <a:spcPts val="900"/>
              </a:spcBef>
              <a:defRPr sz="2700"/>
            </a:pPr>
            <a:r>
              <a:t>資訊科技與人類社會（資安）</a:t>
            </a:r>
          </a:p>
          <a:p>
            <a:pPr marL="137159" indent="-137159" defTabSz="685800">
              <a:spcBef>
                <a:spcPts val="900"/>
              </a:spcBef>
              <a:defRPr sz="2700"/>
            </a:pPr>
            <a:r>
              <a:t>八年級</a:t>
            </a:r>
          </a:p>
          <a:p>
            <a:pPr lvl="1" marL="514350" indent="-137160" defTabSz="685800">
              <a:spcBef>
                <a:spcPts val="900"/>
              </a:spcBef>
              <a:defRPr sz="2700">
                <a:solidFill>
                  <a:srgbClr val="DDDDDD"/>
                </a:solidFill>
              </a:defRPr>
            </a:pPr>
            <a:r>
              <a:t>演算法、程式設計</a:t>
            </a:r>
          </a:p>
          <a:p>
            <a:pPr lvl="1" marL="514350" indent="-137160" defTabSz="685800">
              <a:spcBef>
                <a:spcPts val="900"/>
              </a:spcBef>
              <a:defRPr sz="2700">
                <a:solidFill>
                  <a:schemeClr val="accent6"/>
                </a:solidFill>
              </a:defRPr>
            </a:pPr>
            <a:r>
              <a:t>資訊科技與人類社會（媒體與法律）</a:t>
            </a:r>
          </a:p>
          <a:p>
            <a:pPr marL="137159" indent="-137159" defTabSz="685800">
              <a:spcBef>
                <a:spcPts val="900"/>
              </a:spcBef>
              <a:defRPr sz="2700"/>
            </a:pPr>
            <a:r>
              <a:t>九年級</a:t>
            </a:r>
          </a:p>
          <a:p>
            <a:pPr lvl="1" marL="514350" indent="-137160" defTabSz="685800">
              <a:spcBef>
                <a:spcPts val="900"/>
              </a:spcBef>
              <a:defRPr sz="2700"/>
            </a:pPr>
            <a:r>
              <a:t>系統平台</a:t>
            </a:r>
          </a:p>
          <a:p>
            <a:pPr lvl="1" marL="514350" indent="-137160" defTabSz="685800">
              <a:spcBef>
                <a:spcPts val="900"/>
              </a:spcBef>
              <a:defRPr sz="2700"/>
            </a:pPr>
            <a:r>
              <a:t>資料表示、處理及分析</a:t>
            </a:r>
          </a:p>
          <a:p>
            <a:pPr lvl="1" marL="514350" indent="-137160" defTabSz="685800">
              <a:spcBef>
                <a:spcPts val="900"/>
              </a:spcBef>
              <a:defRPr sz="2700">
                <a:solidFill>
                  <a:schemeClr val="accent6"/>
                </a:solidFill>
              </a:defRPr>
            </a:pPr>
            <a:r>
              <a:t>資訊科技應用（資訊科技應用專題）</a:t>
            </a:r>
          </a:p>
          <a:p>
            <a:pPr lvl="1" marL="514350" indent="-137160" defTabSz="685800">
              <a:spcBef>
                <a:spcPts val="900"/>
              </a:spcBef>
              <a:defRPr sz="2700"/>
            </a:pPr>
            <a:r>
              <a:t>資訊科技與人類社會（產業）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新課綱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學習內容</a:t>
            </a:r>
          </a:p>
        </p:txBody>
      </p:sp>
      <p:sp>
        <p:nvSpPr>
          <p:cNvPr id="145" name="內容版面配置區 2"/>
          <p:cNvSpPr txBox="1"/>
          <p:nvPr>
            <p:ph type="body" sz="half" idx="1"/>
          </p:nvPr>
        </p:nvSpPr>
        <p:spPr>
          <a:xfrm>
            <a:off x="3740441" y="121911"/>
            <a:ext cx="2801319" cy="6614178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2600"/>
            </a:pPr>
            <a:r>
              <a:t>七年級</a:t>
            </a:r>
          </a:p>
          <a:p>
            <a:pPr lvl="1" marL="685799" indent="-182879">
              <a:defRPr sz="2600"/>
            </a:pPr>
            <a:r>
              <a:t>科技的本質</a:t>
            </a:r>
          </a:p>
          <a:p>
            <a:pPr lvl="1" marL="685799" indent="-182879">
              <a:defRPr sz="2600"/>
            </a:pPr>
            <a:r>
              <a:t>設計與製作</a:t>
            </a:r>
          </a:p>
          <a:p>
            <a:pPr lvl="1" marL="685799" indent="-182879">
              <a:defRPr sz="2600"/>
            </a:pPr>
            <a:r>
              <a:t>科技的應用</a:t>
            </a:r>
          </a:p>
          <a:p>
            <a:pPr lvl="1" marL="685799" indent="-182879">
              <a:defRPr sz="2600"/>
            </a:pPr>
            <a:r>
              <a:t>科技與社會</a:t>
            </a:r>
          </a:p>
        </p:txBody>
      </p:sp>
      <p:sp>
        <p:nvSpPr>
          <p:cNvPr id="146" name="內容版面配置區 2"/>
          <p:cNvSpPr txBox="1"/>
          <p:nvPr/>
        </p:nvSpPr>
        <p:spPr>
          <a:xfrm>
            <a:off x="6366681" y="121911"/>
            <a:ext cx="2801319" cy="6614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marL="182879" indent="-182879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Char char="●"/>
              <a:defRPr sz="2600">
                <a:solidFill>
                  <a:srgbClr val="595959"/>
                </a:solidFill>
              </a:defRPr>
            </a:pPr>
            <a:r>
              <a:t>八年級</a:t>
            </a:r>
          </a:p>
          <a:p>
            <a:pPr lvl="1" marL="685799" indent="-182879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Char char="●"/>
              <a:defRPr sz="2600">
                <a:solidFill>
                  <a:srgbClr val="595959"/>
                </a:solidFill>
              </a:defRPr>
            </a:pPr>
            <a:r>
              <a:t>科技的本質</a:t>
            </a:r>
          </a:p>
          <a:p>
            <a:pPr lvl="1" marL="685799" indent="-182879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Char char="●"/>
              <a:defRPr sz="2600">
                <a:solidFill>
                  <a:srgbClr val="595959"/>
                </a:solidFill>
              </a:defRPr>
            </a:pPr>
            <a:r>
              <a:t>設計與製作</a:t>
            </a:r>
          </a:p>
          <a:p>
            <a:pPr lvl="1" marL="685799" indent="-182879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Char char="●"/>
              <a:defRPr sz="2600">
                <a:solidFill>
                  <a:srgbClr val="595959"/>
                </a:solidFill>
              </a:defRPr>
            </a:pPr>
            <a:r>
              <a:t>科技的應用</a:t>
            </a:r>
          </a:p>
          <a:p>
            <a:pPr lvl="1" marL="685799" indent="-182879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Char char="●"/>
              <a:defRPr sz="2600">
                <a:solidFill>
                  <a:srgbClr val="595959"/>
                </a:solidFill>
              </a:defRPr>
            </a:pPr>
            <a:r>
              <a:t>科技與社會</a:t>
            </a:r>
          </a:p>
        </p:txBody>
      </p:sp>
      <p:sp>
        <p:nvSpPr>
          <p:cNvPr id="147" name="內容版面配置區 2"/>
          <p:cNvSpPr txBox="1"/>
          <p:nvPr/>
        </p:nvSpPr>
        <p:spPr>
          <a:xfrm>
            <a:off x="8961669" y="121911"/>
            <a:ext cx="2801318" cy="6614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marL="182879" indent="-182879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Char char="●"/>
              <a:defRPr sz="2600">
                <a:solidFill>
                  <a:srgbClr val="595959"/>
                </a:solidFill>
              </a:defRPr>
            </a:pPr>
            <a:r>
              <a:t>九年級</a:t>
            </a:r>
          </a:p>
          <a:p>
            <a:pPr lvl="1" marL="685799" indent="-182879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Char char="●"/>
              <a:defRPr sz="2600">
                <a:solidFill>
                  <a:srgbClr val="595959"/>
                </a:solidFill>
              </a:defRPr>
            </a:pPr>
            <a:r>
              <a:t>科技的本質</a:t>
            </a:r>
          </a:p>
          <a:p>
            <a:pPr lvl="1" marL="685799" indent="-182879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Char char="●"/>
              <a:defRPr sz="2600">
                <a:solidFill>
                  <a:srgbClr val="595959"/>
                </a:solidFill>
              </a:defRPr>
            </a:pPr>
            <a:r>
              <a:t>設計與製作</a:t>
            </a:r>
          </a:p>
          <a:p>
            <a:pPr lvl="1" marL="685799" indent="-182879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Char char="●"/>
              <a:defRPr sz="2600">
                <a:solidFill>
                  <a:srgbClr val="595959"/>
                </a:solidFill>
              </a:defRPr>
            </a:pPr>
            <a:r>
              <a:t>科技的應用</a:t>
            </a:r>
          </a:p>
          <a:p>
            <a:pPr lvl="1" marL="685799" indent="-182879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Char char="●"/>
              <a:defRPr sz="2600">
                <a:solidFill>
                  <a:srgbClr val="595959"/>
                </a:solidFill>
              </a:defRPr>
            </a:pPr>
            <a:r>
              <a:t>科技與社會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資料處理專題</a:t>
            </a:r>
          </a:p>
        </p:txBody>
      </p:sp>
      <p:sp>
        <p:nvSpPr>
          <p:cNvPr id="150" name="內容版面配置區 2"/>
          <p:cNvSpPr txBox="1"/>
          <p:nvPr>
            <p:ph type="body" idx="1"/>
          </p:nvPr>
        </p:nvSpPr>
        <p:spPr>
          <a:xfrm>
            <a:off x="3850532" y="763523"/>
            <a:ext cx="7315201" cy="5330954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運算思維（資訊科技）</a:t>
            </a:r>
          </a:p>
          <a:p>
            <a:pPr lvl="1" marL="685799" indent="-182879">
              <a:defRPr sz="3000"/>
            </a:pPr>
            <a:r>
              <a:t>用電腦軟體解決問題</a:t>
            </a:r>
          </a:p>
          <a:p>
            <a:pPr lvl="1" marL="685799" indent="-182879">
              <a:defRPr sz="3000"/>
            </a:pPr>
            <a:r>
              <a:t>用電腦科學的思考策略解決問題</a:t>
            </a:r>
          </a:p>
          <a:p>
            <a:pPr lvl="1" marL="685799" indent="-182879">
              <a:defRPr sz="3000"/>
            </a:pPr>
          </a:p>
          <a:p>
            <a:pPr marL="182879" indent="-182879">
              <a:defRPr sz="3600"/>
            </a:pPr>
            <a:r>
              <a:t>哪個</a:t>
            </a:r>
            <a:r>
              <a:rPr u="sng"/>
              <a:t>生活中</a:t>
            </a:r>
            <a:r>
              <a:t>的問題？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資料處理專題</a:t>
            </a:r>
          </a:p>
        </p:txBody>
      </p:sp>
      <p:sp>
        <p:nvSpPr>
          <p:cNvPr id="153" name="內容版面配置區 2"/>
          <p:cNvSpPr txBox="1"/>
          <p:nvPr>
            <p:ph type="body" idx="1"/>
          </p:nvPr>
        </p:nvSpPr>
        <p:spPr>
          <a:xfrm>
            <a:off x="3850532" y="763523"/>
            <a:ext cx="731520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  <a:r>
              <a:t>問題：如何幫助朋友設計一趟旅遊</a:t>
            </a:r>
          </a:p>
          <a:p>
            <a:pPr marL="0" indent="0">
              <a:buClrTx/>
              <a:buSzTx/>
              <a:buNone/>
              <a:defRPr sz="3600"/>
            </a:pPr>
            <a:r>
              <a:t>             規劃？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資料處理專題</a:t>
            </a:r>
          </a:p>
        </p:txBody>
      </p:sp>
      <p:pic>
        <p:nvPicPr>
          <p:cNvPr id="156" name="v2-6cfaf2bc189725349d8e9e54e497f1c9_hd.jpg" descr="v2-6cfaf2bc189725349d8e9e54e497f1c9_h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9786" y="1128408"/>
            <a:ext cx="8179882" cy="460118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內容版面配置區 2"/>
          <p:cNvSpPr txBox="1"/>
          <p:nvPr>
            <p:ph type="body" sz="quarter" idx="1"/>
          </p:nvPr>
        </p:nvSpPr>
        <p:spPr>
          <a:xfrm>
            <a:off x="3539786" y="5790003"/>
            <a:ext cx="6804003" cy="537851"/>
          </a:xfrm>
          <a:prstGeom prst="rect">
            <a:avLst/>
          </a:prstGeom>
        </p:spPr>
        <p:txBody>
          <a:bodyPr/>
          <a:lstStyle>
            <a:lvl1pPr marL="162763" indent="-162763" defTabSz="813816">
              <a:spcBef>
                <a:spcPts val="1000"/>
              </a:spcBef>
              <a:defRPr sz="2492"/>
            </a:lvl1pPr>
          </a:lstStyle>
          <a:p>
            <a:pPr/>
            <a:r>
              <a:t>資料來源：華爾街之狼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資料處理專題</a:t>
            </a:r>
          </a:p>
        </p:txBody>
      </p:sp>
      <p:sp>
        <p:nvSpPr>
          <p:cNvPr id="160" name="內容版面配置區 2"/>
          <p:cNvSpPr txBox="1"/>
          <p:nvPr>
            <p:ph type="body" idx="1"/>
          </p:nvPr>
        </p:nvSpPr>
        <p:spPr>
          <a:xfrm>
            <a:off x="3850532" y="763523"/>
            <a:ext cx="731520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  <a:r>
              <a:t>設計理念</a:t>
            </a:r>
          </a:p>
          <a:p>
            <a:pPr lvl="1" marL="685799" indent="-182879">
              <a:defRPr sz="3000"/>
            </a:pPr>
            <a:r>
              <a:t>與其直接教他軟體有哪些功能，倒不如在他有需求時，才教他</a:t>
            </a:r>
          </a:p>
          <a:p>
            <a:pPr marL="182879" indent="-182879">
              <a:defRPr sz="3600"/>
            </a:pPr>
            <a:r>
              <a:t>時間：</a:t>
            </a:r>
          </a:p>
          <a:p>
            <a:pPr lvl="1" marL="685799" indent="-182879">
              <a:defRPr sz="3000"/>
            </a:pPr>
            <a:r>
              <a:t>國內兩天</a:t>
            </a:r>
          </a:p>
          <a:p>
            <a:pPr lvl="1" marL="685799" indent="-182879">
              <a:defRPr sz="3000"/>
            </a:pPr>
            <a:r>
              <a:t>國外三天</a:t>
            </a:r>
          </a:p>
          <a:p>
            <a:pPr marL="182879" indent="-182879">
              <a:defRPr sz="3600"/>
            </a:pPr>
            <a:r>
              <a:t>要求：盡量「完整」、「真實」</a:t>
            </a:r>
          </a:p>
          <a:p>
            <a:pPr marL="182879" indent="-182879">
              <a:defRPr sz="3600"/>
            </a:pPr>
            <a:r>
              <a:t>讓學生習慣「規劃」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資料處理專題</a:t>
            </a:r>
          </a:p>
        </p:txBody>
      </p:sp>
      <p:sp>
        <p:nvSpPr>
          <p:cNvPr id="163" name="內容版面配置區 2"/>
          <p:cNvSpPr txBox="1"/>
          <p:nvPr>
            <p:ph type="body" idx="1"/>
          </p:nvPr>
        </p:nvSpPr>
        <p:spPr>
          <a:xfrm>
            <a:off x="3850532" y="763523"/>
            <a:ext cx="731520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  <a:r>
              <a:t>評量標準：</a:t>
            </a:r>
          </a:p>
          <a:p>
            <a:pPr marL="182879" indent="-182879">
              <a:defRPr sz="3600"/>
            </a:pPr>
          </a:p>
          <a:p>
            <a:pPr marL="182879" indent="-182879">
              <a:defRPr sz="3600"/>
            </a:pPr>
          </a:p>
          <a:p>
            <a:pPr marL="182879" indent="-182879">
              <a:defRPr sz="3600"/>
            </a:pPr>
          </a:p>
          <a:p>
            <a:pPr marL="182879" indent="-182879">
              <a:defRPr sz="3600"/>
            </a:pPr>
          </a:p>
          <a:p>
            <a:pPr marL="182879" indent="-182879">
              <a:defRPr sz="3600"/>
            </a:pPr>
          </a:p>
          <a:p>
            <a:pPr marL="182879" indent="-182879">
              <a:defRPr sz="3600"/>
            </a:pPr>
          </a:p>
          <a:p>
            <a:pPr marL="182879" indent="-182879">
              <a:defRPr sz="3600"/>
            </a:pPr>
            <a:r>
              <a:t>先不說，讓學生想想要怎麼做</a:t>
            </a:r>
          </a:p>
        </p:txBody>
      </p:sp>
      <p:grpSp>
        <p:nvGrpSpPr>
          <p:cNvPr id="166" name="截圖 2019-12-11 上午9.44.26.png"/>
          <p:cNvGrpSpPr/>
          <p:nvPr/>
        </p:nvGrpSpPr>
        <p:grpSpPr>
          <a:xfrm>
            <a:off x="3227330" y="1467587"/>
            <a:ext cx="8803696" cy="2621502"/>
            <a:chOff x="0" y="0"/>
            <a:chExt cx="8803694" cy="2621501"/>
          </a:xfrm>
        </p:grpSpPr>
        <p:pic>
          <p:nvPicPr>
            <p:cNvPr id="165" name="截圖 2019-12-11 上午9.44.26.png" descr="截圖 2019-12-11 上午9.44.2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57568"/>
            <a:stretch>
              <a:fillRect/>
            </a:stretch>
          </p:blipFill>
          <p:spPr>
            <a:xfrm>
              <a:off x="203200" y="203200"/>
              <a:ext cx="8397295" cy="21770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4" name="截圖 2019-12-11 上午9.44.26.png" descr="截圖 2019-12-11 上午9.44.26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803695" cy="2621502"/>
            </a:xfrm>
            <a:prstGeom prst="rect">
              <a:avLst/>
            </a:prstGeom>
            <a:effectLst/>
          </p:spPr>
        </p:pic>
      </p:grpSp>
      <p:sp>
        <p:nvSpPr>
          <p:cNvPr id="167" name="內容版面配置區 2"/>
          <p:cNvSpPr txBox="1"/>
          <p:nvPr/>
        </p:nvSpPr>
        <p:spPr>
          <a:xfrm>
            <a:off x="4115985" y="4050626"/>
            <a:ext cx="7315201" cy="691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marL="91439" indent="-91439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Char char="●"/>
              <a:defRPr sz="2000">
                <a:solidFill>
                  <a:srgbClr val="59595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資料來源：sbasa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資料處理專題</a:t>
            </a:r>
          </a:p>
        </p:txBody>
      </p:sp>
      <p:sp>
        <p:nvSpPr>
          <p:cNvPr id="170" name="內容版面配置區 2"/>
          <p:cNvSpPr txBox="1"/>
          <p:nvPr>
            <p:ph type="body" idx="1"/>
          </p:nvPr>
        </p:nvSpPr>
        <p:spPr>
          <a:xfrm>
            <a:off x="3850532" y="763523"/>
            <a:ext cx="731520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  <a:r>
              <a:t>決定目的地</a:t>
            </a:r>
          </a:p>
          <a:p>
            <a:pPr marL="182879" indent="-182879">
              <a:buClr>
                <a:srgbClr val="FF2600"/>
              </a:buClr>
              <a:defRPr sz="3600"/>
            </a:pPr>
            <a:r>
              <a:t>安排行程表</a:t>
            </a:r>
          </a:p>
          <a:p>
            <a:pPr marL="182879" indent="-182879">
              <a:defRPr sz="3600"/>
            </a:pPr>
            <a:r>
              <a:t>計算花費</a:t>
            </a:r>
          </a:p>
          <a:p>
            <a:pPr marL="182879" indent="-182879">
              <a:defRPr sz="3600"/>
            </a:pPr>
            <a:r>
              <a:t>製作簡報</a:t>
            </a:r>
          </a:p>
          <a:p>
            <a:pPr marL="182879" indent="-182879">
              <a:defRPr sz="3600"/>
            </a:pPr>
            <a:r>
              <a:t>報告與分享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資料處理專題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執行過程-1</a:t>
            </a:r>
          </a:p>
        </p:txBody>
      </p:sp>
      <p:sp>
        <p:nvSpPr>
          <p:cNvPr id="173" name="內容版面配置區 2"/>
          <p:cNvSpPr txBox="1"/>
          <p:nvPr>
            <p:ph type="body" idx="1"/>
          </p:nvPr>
        </p:nvSpPr>
        <p:spPr>
          <a:xfrm>
            <a:off x="3850532" y="763523"/>
            <a:ext cx="731520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  <a:r>
              <a:t>決定目的地</a:t>
            </a:r>
          </a:p>
          <a:p>
            <a:pPr lvl="1" marL="685799" indent="-182879">
              <a:defRPr sz="3000"/>
            </a:pPr>
            <a:r>
              <a:t>國外</a:t>
            </a:r>
          </a:p>
          <a:p>
            <a:pPr lvl="1" marL="685799" indent="-182879">
              <a:defRPr sz="3000"/>
            </a:pPr>
            <a:r>
              <a:t>國內</a:t>
            </a:r>
          </a:p>
          <a:p>
            <a:pPr lvl="1" marL="685799" indent="-182879">
              <a:defRPr sz="3000"/>
            </a:pPr>
            <a:r>
              <a:t>臺南：讓學生更了解自己家鄉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資料處理專題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執行過程-2</a:t>
            </a:r>
          </a:p>
        </p:txBody>
      </p:sp>
      <p:sp>
        <p:nvSpPr>
          <p:cNvPr id="176" name="內容版面配置區 2"/>
          <p:cNvSpPr txBox="1"/>
          <p:nvPr>
            <p:ph type="body" idx="1"/>
          </p:nvPr>
        </p:nvSpPr>
        <p:spPr>
          <a:xfrm>
            <a:off x="3850532" y="763523"/>
            <a:ext cx="731520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  <a:r>
              <a:t>安排行程表</a:t>
            </a:r>
          </a:p>
          <a:p>
            <a:pPr lvl="1" marL="685799" indent="-182879">
              <a:defRPr sz="3000"/>
            </a:pPr>
            <a:r>
              <a:t>可訓練學生的運算思維（綜合板）</a:t>
            </a:r>
          </a:p>
          <a:p>
            <a:pPr lvl="1" marL="685799" indent="-182879">
              <a:defRPr sz="3000"/>
            </a:pPr>
            <a:r>
              <a:t>搜尋的策略</a:t>
            </a:r>
          </a:p>
          <a:p>
            <a:pPr lvl="1" marL="685799" indent="-182879">
              <a:defRPr sz="3000"/>
            </a:pPr>
            <a:r>
              <a:t>製作筆記、紀錄資料的重要性</a:t>
            </a:r>
          </a:p>
          <a:p>
            <a:pPr lvl="1" marL="685799" indent="-182879">
              <a:defRPr sz="3000"/>
            </a:pPr>
            <a:r>
              <a:t>電腦截圖功能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自我介紹</a:t>
            </a:r>
          </a:p>
        </p:txBody>
      </p:sp>
      <p:sp>
        <p:nvSpPr>
          <p:cNvPr id="114" name="內容版面配置區 2"/>
          <p:cNvSpPr txBox="1"/>
          <p:nvPr>
            <p:ph type="body" idx="1"/>
          </p:nvPr>
        </p:nvSpPr>
        <p:spPr>
          <a:xfrm>
            <a:off x="3869268" y="864107"/>
            <a:ext cx="7315201" cy="5120642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臺南市和順國中資訊組長</a:t>
            </a:r>
          </a:p>
          <a:p>
            <a:pPr>
              <a:defRPr sz="3600"/>
            </a:pPr>
            <a:r>
              <a:t>臺南市科技輔導團兼任輔導員</a:t>
            </a:r>
          </a:p>
          <a:p>
            <a:pPr>
              <a:defRPr sz="3600"/>
            </a:pPr>
            <a:r>
              <a:t>臺南市和順科技中心</a:t>
            </a:r>
          </a:p>
        </p:txBody>
      </p:sp>
      <p:sp>
        <p:nvSpPr>
          <p:cNvPr id="115" name="圓形"/>
          <p:cNvSpPr/>
          <p:nvPr/>
        </p:nvSpPr>
        <p:spPr>
          <a:xfrm>
            <a:off x="9137503" y="3984565"/>
            <a:ext cx="2537030" cy="253822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0795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資料處理專題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執行過程-2</a:t>
            </a:r>
          </a:p>
        </p:txBody>
      </p:sp>
      <p:sp>
        <p:nvSpPr>
          <p:cNvPr id="179" name="內容版面配置區 2"/>
          <p:cNvSpPr txBox="1"/>
          <p:nvPr>
            <p:ph type="body" idx="1"/>
          </p:nvPr>
        </p:nvSpPr>
        <p:spPr>
          <a:xfrm>
            <a:off x="3850532" y="763523"/>
            <a:ext cx="770996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  <a:r>
              <a:t>安排行程表-1</a:t>
            </a:r>
          </a:p>
          <a:p>
            <a:pPr lvl="1" marL="685799" indent="-182879">
              <a:defRPr sz="3000"/>
            </a:pPr>
            <a:r>
              <a:t>讓學生自由搜尋，累積夠多地點才能繼續</a:t>
            </a:r>
          </a:p>
          <a:p>
            <a:pPr lvl="2" marL="1143000" indent="-182880">
              <a:defRPr sz="2600"/>
            </a:pPr>
            <a:r>
              <a:t>運算思維：資料搜集</a:t>
            </a:r>
          </a:p>
          <a:p>
            <a:pPr lvl="2" marL="1143000" indent="-182880">
              <a:defRPr sz="2600"/>
            </a:pPr>
            <a:r>
              <a:t>搜尋的策略：關鍵字、縮小範圍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資料處理專題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執行過程-2</a:t>
            </a:r>
          </a:p>
        </p:txBody>
      </p:sp>
      <p:sp>
        <p:nvSpPr>
          <p:cNvPr id="182" name="內容版面配置區 2"/>
          <p:cNvSpPr txBox="1"/>
          <p:nvPr>
            <p:ph type="body" idx="1"/>
          </p:nvPr>
        </p:nvSpPr>
        <p:spPr>
          <a:xfrm>
            <a:off x="3850532" y="763523"/>
            <a:ext cx="770996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  <a:r>
              <a:t>安排行程表-2</a:t>
            </a:r>
          </a:p>
          <a:p>
            <a:pPr lvl="1" marL="685799" indent="-182879">
              <a:defRPr sz="3000"/>
            </a:pPr>
            <a:r>
              <a:t>用GOOGLE簡報做筆記，方便老師掌握，也順便整理為最後的報告</a:t>
            </a:r>
          </a:p>
          <a:p>
            <a:pPr lvl="1" marL="685799" indent="-182879">
              <a:defRPr sz="3000"/>
            </a:pPr>
            <a:r>
              <a:t>一段時間後，帶學生做心智圖，學習將問題拆解、簡化</a:t>
            </a:r>
          </a:p>
          <a:p>
            <a:pPr lvl="2" marL="1143000" indent="-182880">
              <a:defRPr sz="2600"/>
            </a:pPr>
            <a:r>
              <a:t>運算思維：解析</a:t>
            </a:r>
          </a:p>
          <a:p>
            <a:pPr lvl="2" marL="1143000" indent="-182880">
              <a:defRPr sz="2600"/>
            </a:pPr>
            <a:r>
              <a:t>可運用在分配工作</a:t>
            </a:r>
          </a:p>
          <a:p>
            <a:pPr lvl="1" marL="685799" indent="-182879">
              <a:defRPr sz="3000"/>
            </a:pPr>
            <a:r>
              <a:t>學生或許會提到「攜帶物品」，也可用來練習心智圖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資料處理專題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執行過程-2</a:t>
            </a:r>
          </a:p>
        </p:txBody>
      </p:sp>
      <p:sp>
        <p:nvSpPr>
          <p:cNvPr id="185" name="內容版面配置區 2"/>
          <p:cNvSpPr txBox="1"/>
          <p:nvPr>
            <p:ph type="body" idx="1"/>
          </p:nvPr>
        </p:nvSpPr>
        <p:spPr>
          <a:xfrm>
            <a:off x="3850532" y="763523"/>
            <a:ext cx="7709961" cy="5330954"/>
          </a:xfrm>
          <a:prstGeom prst="rect">
            <a:avLst/>
          </a:prstGeom>
        </p:spPr>
        <p:txBody>
          <a:bodyPr/>
          <a:lstStyle>
            <a:lvl1pPr marL="182879" indent="-182879">
              <a:defRPr sz="3600"/>
            </a:lvl1pPr>
            <a:lvl2pPr marL="685799" indent="-182879">
              <a:defRPr sz="3000"/>
            </a:lvl2pPr>
            <a:lvl3pPr marL="1143000" indent="-182880">
              <a:defRPr sz="2600"/>
            </a:lvl3pPr>
          </a:lstStyle>
          <a:p>
            <a:pPr/>
            <a:r>
              <a:t>安排行程表-2</a:t>
            </a:r>
          </a:p>
          <a:p>
            <a:pPr lvl="1"/>
            <a:r>
              <a:t>目前學生遇到的困難：</a:t>
            </a:r>
          </a:p>
          <a:p>
            <a:pPr lvl="2"/>
            <a:r>
              <a:t>想去的地方太多，不知道該怎麼排序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資料處理專題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執行過程-2</a:t>
            </a:r>
          </a:p>
        </p:txBody>
      </p:sp>
      <p:sp>
        <p:nvSpPr>
          <p:cNvPr id="188" name="內容版面配置區 2"/>
          <p:cNvSpPr txBox="1"/>
          <p:nvPr>
            <p:ph type="body" idx="1"/>
          </p:nvPr>
        </p:nvSpPr>
        <p:spPr>
          <a:xfrm>
            <a:off x="3850532" y="763523"/>
            <a:ext cx="770996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  <a:r>
              <a:t>安排行程表-3</a:t>
            </a:r>
          </a:p>
          <a:p>
            <a:pPr lvl="1" marL="685799" indent="-182879">
              <a:defRPr sz="3000"/>
            </a:pPr>
            <a:r>
              <a:t>讓學生配合地圖（捷運）正式製作行程表</a:t>
            </a:r>
          </a:p>
          <a:p>
            <a:pPr lvl="2" marL="1143000" indent="-182880">
              <a:defRPr sz="2600"/>
            </a:pPr>
            <a:r>
              <a:t>帶學生查飛機、住宿、交通資訊</a:t>
            </a:r>
          </a:p>
          <a:p>
            <a:pPr lvl="2" marL="1143000" indent="-182880">
              <a:defRPr sz="2600"/>
            </a:pPr>
            <a:r>
              <a:t>運算思維：抽象化、資料表示、演算法</a:t>
            </a:r>
          </a:p>
          <a:p>
            <a:pPr lvl="1" marL="685799" indent="-182879">
              <a:defRPr sz="3000"/>
            </a:pPr>
            <a:r>
              <a:t>可用GOOGLE文件掌握各組進度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資料處理專題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執行過程-2</a:t>
            </a:r>
          </a:p>
        </p:txBody>
      </p:sp>
      <p:sp>
        <p:nvSpPr>
          <p:cNvPr id="191" name="內容版面配置區 2"/>
          <p:cNvSpPr txBox="1"/>
          <p:nvPr>
            <p:ph type="body" idx="1"/>
          </p:nvPr>
        </p:nvSpPr>
        <p:spPr>
          <a:xfrm>
            <a:off x="3850532" y="763523"/>
            <a:ext cx="731520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</a:p>
        </p:txBody>
      </p:sp>
      <p:grpSp>
        <p:nvGrpSpPr>
          <p:cNvPr id="194" name="IMG_0436.png"/>
          <p:cNvGrpSpPr/>
          <p:nvPr/>
        </p:nvGrpSpPr>
        <p:grpSpPr>
          <a:xfrm>
            <a:off x="4808790" y="-70311"/>
            <a:ext cx="5398684" cy="6998622"/>
            <a:chOff x="0" y="0"/>
            <a:chExt cx="5398682" cy="6998620"/>
          </a:xfrm>
        </p:grpSpPr>
        <p:pic>
          <p:nvPicPr>
            <p:cNvPr id="193" name="IMG_0436.png" descr="IMG_043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1963" t="15253" r="12159" b="10034"/>
            <a:stretch>
              <a:fillRect/>
            </a:stretch>
          </p:blipFill>
          <p:spPr>
            <a:xfrm>
              <a:off x="203200" y="203200"/>
              <a:ext cx="4992283" cy="65541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2" name="IMG_0436.png" descr="IMG_0436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5398684" cy="699862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資料處理專題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執行過程-2</a:t>
            </a:r>
          </a:p>
        </p:txBody>
      </p:sp>
      <p:sp>
        <p:nvSpPr>
          <p:cNvPr id="197" name="內容版面配置區 2"/>
          <p:cNvSpPr txBox="1"/>
          <p:nvPr>
            <p:ph type="body" idx="1"/>
          </p:nvPr>
        </p:nvSpPr>
        <p:spPr>
          <a:xfrm>
            <a:off x="3850532" y="763523"/>
            <a:ext cx="731520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</a:p>
        </p:txBody>
      </p:sp>
      <p:grpSp>
        <p:nvGrpSpPr>
          <p:cNvPr id="200" name="IMG_0437.png"/>
          <p:cNvGrpSpPr/>
          <p:nvPr/>
        </p:nvGrpSpPr>
        <p:grpSpPr>
          <a:xfrm>
            <a:off x="4824699" y="127145"/>
            <a:ext cx="5366866" cy="6603710"/>
            <a:chOff x="0" y="0"/>
            <a:chExt cx="5366865" cy="6603708"/>
          </a:xfrm>
        </p:grpSpPr>
        <p:pic>
          <p:nvPicPr>
            <p:cNvPr id="199" name="IMG_0437.png" descr="IMG_043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933" t="19855" r="13004" b="3724"/>
            <a:stretch>
              <a:fillRect/>
            </a:stretch>
          </p:blipFill>
          <p:spPr>
            <a:xfrm>
              <a:off x="203200" y="203200"/>
              <a:ext cx="4960466" cy="61592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8" name="IMG_0437.png" descr="IMG_0437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5366866" cy="660371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資料處理專題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執行過程-2</a:t>
            </a:r>
          </a:p>
        </p:txBody>
      </p:sp>
      <p:sp>
        <p:nvSpPr>
          <p:cNvPr id="203" name="內容版面配置區 2"/>
          <p:cNvSpPr txBox="1"/>
          <p:nvPr>
            <p:ph type="body" idx="1"/>
          </p:nvPr>
        </p:nvSpPr>
        <p:spPr>
          <a:xfrm>
            <a:off x="3850532" y="763523"/>
            <a:ext cx="770996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  <a:r>
              <a:t>安排行程表-4</a:t>
            </a:r>
          </a:p>
          <a:p>
            <a:pPr lvl="1" marL="685799" indent="-182879">
              <a:defRPr sz="3000"/>
            </a:pPr>
            <a:r>
              <a:t>理想上，學生連交通時間都必須考慮</a:t>
            </a:r>
          </a:p>
          <a:p>
            <a:pPr lvl="1" marL="685799" indent="-182879">
              <a:defRPr sz="3000"/>
            </a:pPr>
            <a:r>
              <a:t>實際上，資訊太雜，不好處理</a:t>
            </a:r>
          </a:p>
          <a:p>
            <a:pPr lvl="1" marL="685799" indent="-182879">
              <a:defRPr sz="3000"/>
            </a:pPr>
            <a:r>
              <a:t>若進度不及，可簡單安排，有概念即可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資料處理專題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執行過程-3</a:t>
            </a:r>
          </a:p>
        </p:txBody>
      </p:sp>
      <p:sp>
        <p:nvSpPr>
          <p:cNvPr id="206" name="內容版面配置區 2"/>
          <p:cNvSpPr txBox="1"/>
          <p:nvPr>
            <p:ph type="body" idx="1"/>
          </p:nvPr>
        </p:nvSpPr>
        <p:spPr>
          <a:xfrm>
            <a:off x="3850532" y="763523"/>
            <a:ext cx="770996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  <a:r>
              <a:t>計算花費</a:t>
            </a:r>
          </a:p>
          <a:p>
            <a:pPr lvl="1" marL="685799" indent="-182879">
              <a:defRPr sz="3000"/>
            </a:pPr>
            <a:r>
              <a:t>讓學生感受電腦軟體帶來的方便</a:t>
            </a:r>
          </a:p>
          <a:p>
            <a:pPr lvl="2" marL="1143000" indent="-182880">
              <a:defRPr sz="2600"/>
            </a:pPr>
            <a:r>
              <a:t>統計花費金額</a:t>
            </a:r>
          </a:p>
          <a:p>
            <a:pPr lvl="2" marL="1143000" indent="-182880">
              <a:defRPr sz="2600"/>
            </a:pPr>
            <a:r>
              <a:t>分析食衣住行比例</a:t>
            </a:r>
          </a:p>
          <a:p>
            <a:pPr lvl="1" marL="685799" indent="-182879">
              <a:defRPr sz="3000"/>
            </a:pPr>
            <a:r>
              <a:t>運算思維：資料表示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資料處理專題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執行過程-4</a:t>
            </a:r>
          </a:p>
        </p:txBody>
      </p:sp>
      <p:sp>
        <p:nvSpPr>
          <p:cNvPr id="209" name="內容版面配置區 2"/>
          <p:cNvSpPr txBox="1"/>
          <p:nvPr>
            <p:ph type="body" idx="1"/>
          </p:nvPr>
        </p:nvSpPr>
        <p:spPr>
          <a:xfrm>
            <a:off x="3850532" y="763523"/>
            <a:ext cx="770996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  <a:r>
              <a:t>製作簡報</a:t>
            </a:r>
          </a:p>
          <a:p>
            <a:pPr lvl="1" marL="685799" indent="-182879">
              <a:buClr>
                <a:schemeClr val="accent6"/>
              </a:buClr>
              <a:defRPr sz="3000"/>
            </a:pPr>
            <a:r>
              <a:t>健康的數位使用習慣與態度</a:t>
            </a:r>
          </a:p>
          <a:p>
            <a:pPr lvl="1" marL="685799" indent="-182879">
              <a:defRPr sz="3000"/>
            </a:pPr>
            <a:r>
              <a:t>內容順序要有邏輯、放重點、文字別太多</a:t>
            </a:r>
          </a:p>
          <a:p>
            <a:pPr lvl="1" marL="685799" indent="-182879">
              <a:defRPr sz="3000"/>
            </a:pPr>
            <a:r>
              <a:t>選擇適合的表達方式、圖文並茂，引起他人興趣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資料處理專題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執行過程-5</a:t>
            </a:r>
          </a:p>
        </p:txBody>
      </p:sp>
      <p:sp>
        <p:nvSpPr>
          <p:cNvPr id="212" name="內容版面配置區 2"/>
          <p:cNvSpPr txBox="1"/>
          <p:nvPr>
            <p:ph type="body" idx="1"/>
          </p:nvPr>
        </p:nvSpPr>
        <p:spPr>
          <a:xfrm>
            <a:off x="3850532" y="763523"/>
            <a:ext cx="770996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  <a:r>
              <a:t>發表簡報</a:t>
            </a:r>
          </a:p>
          <a:p>
            <a:pPr lvl="1" marL="685799" indent="-182879">
              <a:defRPr sz="3000"/>
            </a:pPr>
            <a:r>
              <a:t>學會溝通表達技巧</a:t>
            </a:r>
          </a:p>
          <a:p>
            <a:pPr lvl="1" marL="685799" indent="-182879">
              <a:defRPr sz="3000"/>
            </a:pPr>
            <a:r>
              <a:t>欣賞別人作品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新課綱</a:t>
            </a:r>
          </a:p>
        </p:txBody>
      </p:sp>
      <p:sp>
        <p:nvSpPr>
          <p:cNvPr id="118" name="內容版面配置區 2"/>
          <p:cNvSpPr txBox="1"/>
          <p:nvPr>
            <p:ph type="body" idx="1"/>
          </p:nvPr>
        </p:nvSpPr>
        <p:spPr>
          <a:xfrm>
            <a:off x="3869268" y="864107"/>
            <a:ext cx="7520918" cy="5120642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素養導向：</a:t>
            </a:r>
            <a:r>
              <a:rPr u="sng"/>
              <a:t>綜合</a:t>
            </a:r>
            <a:r>
              <a:t>所學</a:t>
            </a:r>
            <a:r>
              <a:rPr u="sng"/>
              <a:t>應用</a:t>
            </a:r>
            <a:r>
              <a:t>於生活</a:t>
            </a:r>
          </a:p>
          <a:p>
            <a:pPr>
              <a:defRPr sz="3600"/>
            </a:pPr>
          </a:p>
          <a:p>
            <a:pPr>
              <a:defRPr sz="3600"/>
            </a:pPr>
            <a:r>
              <a:t>學習重點</a:t>
            </a:r>
          </a:p>
        </p:txBody>
      </p:sp>
      <p:sp>
        <p:nvSpPr>
          <p:cNvPr id="119" name="內容版面配置區 2"/>
          <p:cNvSpPr txBox="1"/>
          <p:nvPr/>
        </p:nvSpPr>
        <p:spPr>
          <a:xfrm>
            <a:off x="6406030" y="3325913"/>
            <a:ext cx="2447394" cy="1579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marL="182879" indent="-182879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Char char="●"/>
              <a:defRPr sz="3600">
                <a:solidFill>
                  <a:srgbClr val="595959"/>
                </a:solidFill>
              </a:defRPr>
            </a:pPr>
            <a:r>
              <a:t>學習表現</a:t>
            </a:r>
          </a:p>
          <a:p>
            <a:pPr marL="182879" indent="-182879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Char char="●"/>
              <a:defRPr sz="3600">
                <a:solidFill>
                  <a:srgbClr val="595959"/>
                </a:solidFill>
              </a:defRPr>
            </a:pPr>
            <a:r>
              <a:t>學習內容</a:t>
            </a:r>
          </a:p>
        </p:txBody>
      </p:sp>
      <p:sp>
        <p:nvSpPr>
          <p:cNvPr id="120" name="右大括弧 4"/>
          <p:cNvSpPr/>
          <p:nvPr/>
        </p:nvSpPr>
        <p:spPr>
          <a:xfrm>
            <a:off x="6118367" y="3567272"/>
            <a:ext cx="355473" cy="1096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635" y="0"/>
                  <a:pt x="10800" y="223"/>
                  <a:pt x="10800" y="498"/>
                </a:cubicBezTo>
                <a:lnTo>
                  <a:pt x="10800" y="10302"/>
                </a:lnTo>
                <a:cubicBezTo>
                  <a:pt x="10800" y="10577"/>
                  <a:pt x="5965" y="10800"/>
                  <a:pt x="0" y="10800"/>
                </a:cubicBezTo>
                <a:cubicBezTo>
                  <a:pt x="5965" y="10800"/>
                  <a:pt x="10800" y="11023"/>
                  <a:pt x="10800" y="11298"/>
                </a:cubicBezTo>
                <a:lnTo>
                  <a:pt x="10800" y="21102"/>
                </a:lnTo>
                <a:cubicBezTo>
                  <a:pt x="10800" y="21377"/>
                  <a:pt x="15635" y="21600"/>
                  <a:pt x="21600" y="21600"/>
                </a:cubicBezTo>
              </a:path>
            </a:pathLst>
          </a:custGeom>
          <a:ln w="5715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資料處理專題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執行過程-5</a:t>
            </a:r>
          </a:p>
        </p:txBody>
      </p:sp>
      <p:sp>
        <p:nvSpPr>
          <p:cNvPr id="215" name="內容版面配置區 2"/>
          <p:cNvSpPr txBox="1"/>
          <p:nvPr>
            <p:ph type="body" idx="1"/>
          </p:nvPr>
        </p:nvSpPr>
        <p:spPr>
          <a:xfrm>
            <a:off x="3850532" y="763523"/>
            <a:ext cx="731520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</a:p>
        </p:txBody>
      </p:sp>
      <p:pic>
        <p:nvPicPr>
          <p:cNvPr id="216" name="截圖 2019-12-11 上午10.31.27.png" descr="截圖 2019-12-11 上午10.31.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2911" y="1079495"/>
            <a:ext cx="8313632" cy="4699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資料處理專題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執行過程-5</a:t>
            </a:r>
          </a:p>
        </p:txBody>
      </p:sp>
      <p:sp>
        <p:nvSpPr>
          <p:cNvPr id="219" name="內容版面配置區 2"/>
          <p:cNvSpPr txBox="1"/>
          <p:nvPr>
            <p:ph type="body" idx="1"/>
          </p:nvPr>
        </p:nvSpPr>
        <p:spPr>
          <a:xfrm>
            <a:off x="3850532" y="763523"/>
            <a:ext cx="731520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</a:p>
        </p:txBody>
      </p:sp>
      <p:pic>
        <p:nvPicPr>
          <p:cNvPr id="220" name="截圖 2019-12-11 上午10.32.55.png" descr="截圖 2019-12-11 上午10.32.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0763" y="1411916"/>
            <a:ext cx="8157927" cy="46011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媒體素養</a:t>
            </a:r>
          </a:p>
        </p:txBody>
      </p:sp>
      <p:sp>
        <p:nvSpPr>
          <p:cNvPr id="223" name="內容版面配置區 2"/>
          <p:cNvSpPr txBox="1"/>
          <p:nvPr>
            <p:ph type="body" idx="1"/>
          </p:nvPr>
        </p:nvSpPr>
        <p:spPr>
          <a:xfrm>
            <a:off x="3850532" y="763523"/>
            <a:ext cx="7315201" cy="5330954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運算思維（資訊科技）</a:t>
            </a:r>
          </a:p>
          <a:p>
            <a:pPr lvl="1" marL="685799" indent="-182879">
              <a:defRPr sz="3000"/>
            </a:pPr>
            <a:r>
              <a:t>用電腦軟體解決問題</a:t>
            </a:r>
          </a:p>
          <a:p>
            <a:pPr lvl="1" marL="685799" indent="-182879">
              <a:defRPr sz="3000"/>
            </a:pPr>
            <a:r>
              <a:t>用電腦科學的思考策略解決問題</a:t>
            </a:r>
          </a:p>
          <a:p>
            <a:pPr lvl="1" marL="685799" indent="-182879">
              <a:defRPr sz="3000"/>
            </a:pPr>
          </a:p>
          <a:p>
            <a:pPr marL="182879" indent="-182879">
              <a:defRPr sz="3600"/>
            </a:pPr>
            <a:r>
              <a:t>什麼</a:t>
            </a:r>
            <a:r>
              <a:rPr u="sng"/>
              <a:t>生活中</a:t>
            </a:r>
            <a:r>
              <a:t>的問題？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媒體素養</a:t>
            </a:r>
          </a:p>
        </p:txBody>
      </p:sp>
      <p:sp>
        <p:nvSpPr>
          <p:cNvPr id="226" name="內容版面配置區 2"/>
          <p:cNvSpPr txBox="1"/>
          <p:nvPr>
            <p:ph type="body" idx="1"/>
          </p:nvPr>
        </p:nvSpPr>
        <p:spPr>
          <a:xfrm>
            <a:off x="3850532" y="763523"/>
            <a:ext cx="731520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  <a:r>
              <a:t>問題：現在我看到的</a:t>
            </a:r>
            <a:r>
              <a:rPr>
                <a:solidFill>
                  <a:srgbClr val="FF2600"/>
                </a:solidFill>
              </a:rPr>
              <a:t>資訊</a:t>
            </a:r>
            <a:r>
              <a:t>，有沒有</a:t>
            </a:r>
          </a:p>
          <a:p>
            <a:pPr marL="0" indent="0">
              <a:buClrTx/>
              <a:buSzTx/>
              <a:buNone/>
              <a:defRPr sz="3600"/>
            </a:pPr>
            <a:r>
              <a:t>             嘗試誤導我？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媒體素養</a:t>
            </a:r>
          </a:p>
        </p:txBody>
      </p:sp>
      <p:sp>
        <p:nvSpPr>
          <p:cNvPr id="229" name="內容版面配置區 2"/>
          <p:cNvSpPr txBox="1"/>
          <p:nvPr>
            <p:ph type="body" idx="1"/>
          </p:nvPr>
        </p:nvSpPr>
        <p:spPr>
          <a:xfrm>
            <a:off x="3850532" y="763523"/>
            <a:ext cx="731520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  <a:r>
              <a:t>分類：</a:t>
            </a:r>
          </a:p>
          <a:p>
            <a:pPr lvl="1" marL="685799" indent="-182879">
              <a:defRPr sz="3000"/>
            </a:pPr>
            <a:r>
              <a:t>錯誤資訊</a:t>
            </a:r>
          </a:p>
          <a:p>
            <a:pPr lvl="1" marL="685799" indent="-182879">
              <a:defRPr sz="3000"/>
            </a:pPr>
            <a:r>
              <a:t>潛移默化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媒體素養</a:t>
            </a:r>
          </a:p>
        </p:txBody>
      </p:sp>
      <p:sp>
        <p:nvSpPr>
          <p:cNvPr id="232" name="內容版面配置區 2"/>
          <p:cNvSpPr txBox="1"/>
          <p:nvPr>
            <p:ph type="body" idx="1"/>
          </p:nvPr>
        </p:nvSpPr>
        <p:spPr>
          <a:xfrm>
            <a:off x="3850532" y="763523"/>
            <a:ext cx="7315201" cy="5330954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常見媒體：</a:t>
            </a:r>
          </a:p>
          <a:p>
            <a:pPr lvl="1" marL="685800" indent="-182880">
              <a:defRPr sz="3600"/>
            </a:pPr>
            <a:r>
              <a:t>漫畫</a:t>
            </a:r>
          </a:p>
          <a:p>
            <a:pPr lvl="1" marL="685800" indent="-182880">
              <a:defRPr sz="3600"/>
            </a:pPr>
            <a:r>
              <a:t>新聞</a:t>
            </a:r>
          </a:p>
          <a:p>
            <a:pPr lvl="1" marL="685800" indent="-182880">
              <a:defRPr sz="3600"/>
            </a:pPr>
            <a:r>
              <a:t>電影</a:t>
            </a:r>
          </a:p>
          <a:p>
            <a:pPr lvl="1" marL="685800" indent="-182880">
              <a:defRPr sz="3600"/>
            </a:pPr>
            <a:r>
              <a:t>FB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媒體素養</a:t>
            </a:r>
          </a:p>
        </p:txBody>
      </p:sp>
      <p:sp>
        <p:nvSpPr>
          <p:cNvPr id="235" name="內容版面配置區 2"/>
          <p:cNvSpPr txBox="1"/>
          <p:nvPr>
            <p:ph type="body" idx="1"/>
          </p:nvPr>
        </p:nvSpPr>
        <p:spPr>
          <a:xfrm>
            <a:off x="3850532" y="763523"/>
            <a:ext cx="7315201" cy="5330954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相關資源介紹：</a:t>
            </a:r>
          </a:p>
          <a:p>
            <a:pPr lvl="1" marL="685799" indent="-182879">
              <a:defRPr sz="3000"/>
            </a:pPr>
            <a:r>
              <a:t>記者真心話</a:t>
            </a:r>
          </a:p>
          <a:p>
            <a:pPr lvl="1" marL="685799" indent="-182879">
              <a:defRPr sz="3000"/>
            </a:pPr>
            <a:r>
              <a:t>嗜血媒體的真相</a:t>
            </a:r>
          </a:p>
          <a:p>
            <a:pPr lvl="1" marL="685799" indent="-182879">
              <a:defRPr sz="3000"/>
            </a:pPr>
            <a:r>
              <a:t>女人我最大、康熙來了、大學生了沒</a:t>
            </a:r>
          </a:p>
          <a:p>
            <a:pPr lvl="1" marL="685799" indent="-182879">
              <a:defRPr sz="3000"/>
            </a:pPr>
            <a:r>
              <a:t>24張證明台灣的新聞「其實可以讓你笑到腹筋崩壞」的經典烏龍時刻</a:t>
            </a:r>
          </a:p>
          <a:p>
            <a:pPr lvl="1" marL="685799" indent="-182879">
              <a:defRPr sz="3000"/>
            </a:pP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2" invalidUrl="" action="" tgtFrame="" tooltip="" history="1" highlightClick="0" endSnd="0"/>
              </a:rPr>
              <a:t>https://drive.google.com/open?id=15tYH-KFGfSyHiwgCaUHPlAHg1Vfqmvsc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媒體素養</a:t>
            </a:r>
          </a:p>
        </p:txBody>
      </p:sp>
      <p:sp>
        <p:nvSpPr>
          <p:cNvPr id="238" name="內容版面配置區 2"/>
          <p:cNvSpPr txBox="1"/>
          <p:nvPr>
            <p:ph type="body" idx="1"/>
          </p:nvPr>
        </p:nvSpPr>
        <p:spPr>
          <a:xfrm>
            <a:off x="3850532" y="763523"/>
            <a:ext cx="7315201" cy="5330954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相關資源介紹：</a:t>
            </a:r>
          </a:p>
          <a:p>
            <a:pPr lvl="1" marL="685799" indent="-182879">
              <a:defRPr sz="3000"/>
            </a:pPr>
            <a:r>
              <a:t>跨領域</a:t>
            </a:r>
          </a:p>
          <a:p>
            <a:pPr lvl="2" marL="1143000" indent="-182880">
              <a:defRPr sz="2600"/>
            </a:pPr>
            <a:r>
              <a:t>新生活判讀力：別讓科學偽新聞誤導你的人生</a:t>
            </a:r>
          </a:p>
          <a:p>
            <a:pPr lvl="2" marL="1143000" indent="-182880">
              <a:defRPr sz="2600"/>
            </a:pPr>
            <a:r>
              <a:t>新時代判讀力：教你一眼看穿科學新聞的真偽</a:t>
            </a:r>
          </a:p>
          <a:p>
            <a:pPr lvl="2" marL="1143000" indent="-182880">
              <a:defRPr sz="2600"/>
            </a:pPr>
            <a:r>
              <a:t>別輕易相信！你必須知道的科學偽新聞</a:t>
            </a:r>
          </a:p>
          <a:p>
            <a:pPr lvl="1" marL="685799" indent="-182879">
              <a:defRPr sz="3000"/>
            </a:pPr>
            <a:r>
              <a:t>抓誑新聞（桌遊）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資訊科技應用專題</a:t>
            </a:r>
            <a:r>
              <a:rPr spc="-61" sz="2200"/>
              <a:t>（ＳＴＥＡＭ）</a:t>
            </a:r>
          </a:p>
        </p:txBody>
      </p:sp>
      <p:sp>
        <p:nvSpPr>
          <p:cNvPr id="241" name="內容版面配置區 2"/>
          <p:cNvSpPr txBox="1"/>
          <p:nvPr>
            <p:ph type="body" idx="1"/>
          </p:nvPr>
        </p:nvSpPr>
        <p:spPr>
          <a:xfrm>
            <a:off x="3850532" y="763523"/>
            <a:ext cx="7315201" cy="5330954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運算思維（資訊科技）</a:t>
            </a:r>
          </a:p>
          <a:p>
            <a:pPr lvl="1" marL="685799" indent="-182879">
              <a:defRPr sz="3000"/>
            </a:pPr>
            <a:r>
              <a:t>用電腦軟體解決問題</a:t>
            </a:r>
          </a:p>
          <a:p>
            <a:pPr lvl="1" marL="685799" indent="-182879">
              <a:defRPr sz="3000"/>
            </a:pPr>
            <a:r>
              <a:t>用電腦科學的思考策略解決問題</a:t>
            </a:r>
          </a:p>
          <a:p>
            <a:pPr lvl="1" marL="685799" indent="-182879">
              <a:defRPr sz="3000"/>
            </a:pPr>
          </a:p>
          <a:p>
            <a:pPr marL="182879" indent="-182879">
              <a:defRPr sz="3600"/>
            </a:pPr>
            <a:r>
              <a:t>什麼</a:t>
            </a:r>
            <a:r>
              <a:rPr u="sng"/>
              <a:t>生活中</a:t>
            </a:r>
            <a:r>
              <a:t>的問題？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資訊科技應用專題</a:t>
            </a:r>
            <a:r>
              <a:rPr spc="-61" sz="2200"/>
              <a:t>（ＳＴＥＡＭ）</a:t>
            </a:r>
          </a:p>
        </p:txBody>
      </p:sp>
      <p:sp>
        <p:nvSpPr>
          <p:cNvPr id="244" name="內容版面配置區 2"/>
          <p:cNvSpPr txBox="1"/>
          <p:nvPr>
            <p:ph type="body" idx="1"/>
          </p:nvPr>
        </p:nvSpPr>
        <p:spPr>
          <a:xfrm>
            <a:off x="3850532" y="763523"/>
            <a:ext cx="731520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  <a:r>
              <a:t>問題：你遇到什麼問題？</a:t>
            </a:r>
          </a:p>
          <a:p>
            <a:pPr lvl="1" marL="685799" indent="-182879">
              <a:defRPr sz="3600"/>
            </a:pPr>
            <a:r>
              <a:t>空氣污染</a:t>
            </a:r>
          </a:p>
          <a:p>
            <a:pPr lvl="1" marL="685799" indent="-182879">
              <a:defRPr sz="3600"/>
            </a:pPr>
            <a:r>
              <a:t>教室太熱</a:t>
            </a:r>
          </a:p>
          <a:p>
            <a:pPr lvl="1" marL="685799" indent="-182879">
              <a:defRPr sz="3600"/>
            </a:pPr>
            <a:r>
              <a:t>想要更科技化的書包</a:t>
            </a:r>
          </a:p>
          <a:p>
            <a:pPr lvl="1" marL="685799" indent="-182879">
              <a:defRPr sz="3600"/>
            </a:pPr>
            <a:r>
              <a:t>想要更好用的鉛筆盒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新課綱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學習表現</a:t>
            </a:r>
          </a:p>
        </p:txBody>
      </p:sp>
      <p:sp>
        <p:nvSpPr>
          <p:cNvPr id="123" name="內容版面配置區 2"/>
          <p:cNvSpPr txBox="1"/>
          <p:nvPr>
            <p:ph type="body" idx="1"/>
          </p:nvPr>
        </p:nvSpPr>
        <p:spPr>
          <a:xfrm>
            <a:off x="3850532" y="488522"/>
            <a:ext cx="7315201" cy="5880956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運算思維（資訊科技）</a:t>
            </a:r>
          </a:p>
          <a:p>
            <a:pPr lvl="1" marL="685799" indent="-182879">
              <a:defRPr sz="3000"/>
            </a:pPr>
            <a:r>
              <a:t>用電腦軟體解決問題</a:t>
            </a:r>
          </a:p>
          <a:p>
            <a:pPr lvl="1" marL="685799" indent="-182879">
              <a:defRPr sz="3000"/>
            </a:pPr>
            <a:r>
              <a:t>用電腦科學的思考策略解決問題</a:t>
            </a:r>
          </a:p>
          <a:p>
            <a:pPr>
              <a:defRPr sz="3600"/>
            </a:pPr>
            <a:r>
              <a:t>設計思考（生活科技）</a:t>
            </a:r>
          </a:p>
          <a:p>
            <a:pPr lvl="1" marL="685799" indent="-182879">
              <a:defRPr sz="3000"/>
            </a:pPr>
            <a:r>
              <a:t>透過「觀察並解決生活中的需求」，培養學生動手</a:t>
            </a:r>
            <a:r>
              <a:rPr>
                <a:solidFill>
                  <a:srgbClr val="FF2600"/>
                </a:solidFill>
              </a:rPr>
              <a:t>做</a:t>
            </a:r>
            <a:r>
              <a:t>的能力、使</a:t>
            </a:r>
            <a:r>
              <a:rPr>
                <a:solidFill>
                  <a:srgbClr val="FF2600"/>
                </a:solidFill>
              </a:rPr>
              <a:t>用</a:t>
            </a:r>
            <a:r>
              <a:t>科技產品的能力，以及設計與批判</a:t>
            </a:r>
            <a:r>
              <a:rPr>
                <a:solidFill>
                  <a:srgbClr val="FF2600"/>
                </a:solidFill>
              </a:rPr>
              <a:t>思考</a:t>
            </a:r>
            <a:r>
              <a:t>的能力，在過程中嘗試錯誤以至學習系統性思考，來製作有用及適用的物品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資訊科技應用專題</a:t>
            </a:r>
            <a:r>
              <a:rPr spc="-61" sz="2200"/>
              <a:t>（ＳＴＥＡＭ）</a:t>
            </a:r>
          </a:p>
        </p:txBody>
      </p:sp>
      <p:sp>
        <p:nvSpPr>
          <p:cNvPr id="247" name="內容版面配置區 2"/>
          <p:cNvSpPr txBox="1"/>
          <p:nvPr>
            <p:ph type="body" idx="1"/>
          </p:nvPr>
        </p:nvSpPr>
        <p:spPr>
          <a:xfrm>
            <a:off x="3850532" y="763523"/>
            <a:ext cx="7315201" cy="5330954"/>
          </a:xfrm>
          <a:prstGeom prst="rect">
            <a:avLst/>
          </a:prstGeom>
        </p:spPr>
        <p:txBody>
          <a:bodyPr/>
          <a:lstStyle/>
          <a:p>
            <a:pPr marL="182879" indent="-182879">
              <a:defRPr sz="3600"/>
            </a:pPr>
            <a:r>
              <a:t>目前的現況是，主要的執行老師是哪一科的，主軸就是那一科。</a:t>
            </a:r>
          </a:p>
          <a:p>
            <a:pPr marL="182879" indent="-182879">
              <a:defRPr sz="3600"/>
            </a:pPr>
            <a:r>
              <a:t>雖然真的很不習慣，但建議真的要跨領域找資源</a:t>
            </a:r>
          </a:p>
          <a:p>
            <a:pPr marL="182879" indent="-182879">
              <a:defRPr sz="3600"/>
            </a:pPr>
            <a:r>
              <a:t>新課綱一直強調跨領域的知識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標題 1"/>
          <p:cNvSpPr txBox="1"/>
          <p:nvPr>
            <p:ph type="ctrTitle"/>
          </p:nvPr>
        </p:nvSpPr>
        <p:spPr>
          <a:xfrm>
            <a:off x="756571" y="2465610"/>
            <a:ext cx="7628478" cy="192678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30000"/>
              </a:lnSpc>
              <a:defRPr spc="-110" sz="65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THANK   YOU</a:t>
            </a:r>
          </a:p>
        </p:txBody>
      </p:sp>
      <p:sp>
        <p:nvSpPr>
          <p:cNvPr id="250" name="副標題 2"/>
          <p:cNvSpPr txBox="1"/>
          <p:nvPr>
            <p:ph type="subTitle" sz="quarter" idx="1"/>
          </p:nvPr>
        </p:nvSpPr>
        <p:spPr>
          <a:xfrm>
            <a:off x="1100015" y="4670245"/>
            <a:ext cx="7315201" cy="1241025"/>
          </a:xfrm>
          <a:prstGeom prst="rect">
            <a:avLst/>
          </a:prstGeom>
        </p:spPr>
        <p:txBody>
          <a:bodyPr anchor="ctr"/>
          <a:lstStyle/>
          <a:p>
            <a:pPr algn="ctr" defTabSz="868680">
              <a:spcBef>
                <a:spcPts val="1100"/>
              </a:spcBef>
              <a:defRPr sz="3230"/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和順國中 林信廷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algn="ctr" defTabSz="868680">
              <a:spcBef>
                <a:spcPts val="1100"/>
              </a:spcBef>
              <a:defRPr sz="3230">
                <a:latin typeface="+mj-lt"/>
                <a:ea typeface="+mj-ea"/>
                <a:cs typeface="+mj-cs"/>
                <a:sym typeface="Helvetica"/>
              </a:defRPr>
            </a:pPr>
            <a:r>
              <a:t>ocaenblue0212@hsjh.tn.edu.tw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新課綱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學習內容</a:t>
            </a:r>
          </a:p>
        </p:txBody>
      </p:sp>
      <p:sp>
        <p:nvSpPr>
          <p:cNvPr id="126" name="內容版面配置區 2"/>
          <p:cNvSpPr txBox="1"/>
          <p:nvPr>
            <p:ph type="body" idx="1"/>
          </p:nvPr>
        </p:nvSpPr>
        <p:spPr>
          <a:xfrm>
            <a:off x="3850532" y="488522"/>
            <a:ext cx="7315201" cy="5880956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演算法</a:t>
            </a:r>
          </a:p>
          <a:p>
            <a:pPr>
              <a:defRPr sz="3600"/>
            </a:pPr>
            <a:r>
              <a:t>程式設計</a:t>
            </a:r>
          </a:p>
          <a:p>
            <a:pPr>
              <a:defRPr sz="3600"/>
            </a:pPr>
            <a:r>
              <a:t>系統平台</a:t>
            </a:r>
          </a:p>
          <a:p>
            <a:pPr>
              <a:defRPr sz="3600"/>
            </a:pPr>
            <a:r>
              <a:t>資料表示、處理及分析</a:t>
            </a:r>
          </a:p>
          <a:p>
            <a:pPr>
              <a:defRPr sz="3600"/>
            </a:pPr>
            <a:r>
              <a:t>資訊科技應用</a:t>
            </a:r>
          </a:p>
          <a:p>
            <a:pPr>
              <a:defRPr sz="3600"/>
            </a:pPr>
            <a:r>
              <a:t>資訊科技與人類社會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新課綱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學習內容</a:t>
            </a:r>
          </a:p>
        </p:txBody>
      </p:sp>
      <p:sp>
        <p:nvSpPr>
          <p:cNvPr id="129" name="內容版面配置區 2"/>
          <p:cNvSpPr txBox="1"/>
          <p:nvPr>
            <p:ph type="body" idx="1"/>
          </p:nvPr>
        </p:nvSpPr>
        <p:spPr>
          <a:xfrm>
            <a:off x="3850532" y="121911"/>
            <a:ext cx="7315201" cy="6614177"/>
          </a:xfrm>
          <a:prstGeom prst="rect">
            <a:avLst/>
          </a:prstGeom>
        </p:spPr>
        <p:txBody>
          <a:bodyPr/>
          <a:lstStyle/>
          <a:p>
            <a:pPr marL="137159" indent="-137159" defTabSz="685800">
              <a:spcBef>
                <a:spcPts val="900"/>
              </a:spcBef>
              <a:defRPr sz="2700"/>
            </a:pPr>
            <a:r>
              <a:t>七年級</a:t>
            </a:r>
          </a:p>
          <a:p>
            <a:pPr lvl="1" marL="514350" indent="-137160" defTabSz="685800">
              <a:spcBef>
                <a:spcPts val="900"/>
              </a:spcBef>
              <a:defRPr sz="2700"/>
            </a:pPr>
            <a:r>
              <a:t>演算法、程式設計</a:t>
            </a:r>
          </a:p>
          <a:p>
            <a:pPr lvl="1" marL="514350" indent="-137160" defTabSz="685800">
              <a:spcBef>
                <a:spcPts val="900"/>
              </a:spcBef>
              <a:defRPr sz="2700"/>
            </a:pPr>
            <a:r>
              <a:t>資訊科技應用（資料處理）</a:t>
            </a:r>
          </a:p>
          <a:p>
            <a:pPr lvl="1" marL="514350" indent="-137160" defTabSz="685800">
              <a:spcBef>
                <a:spcPts val="900"/>
              </a:spcBef>
              <a:defRPr sz="2700"/>
            </a:pPr>
            <a:r>
              <a:t>資訊科技與人類社會（資安）</a:t>
            </a:r>
          </a:p>
          <a:p>
            <a:pPr marL="137159" indent="-137159" defTabSz="685800">
              <a:spcBef>
                <a:spcPts val="900"/>
              </a:spcBef>
              <a:defRPr sz="2700"/>
            </a:pPr>
            <a:r>
              <a:t>八年級</a:t>
            </a:r>
          </a:p>
          <a:p>
            <a:pPr lvl="1" marL="514350" indent="-137160" defTabSz="685800">
              <a:spcBef>
                <a:spcPts val="900"/>
              </a:spcBef>
              <a:defRPr sz="2700"/>
            </a:pPr>
            <a:r>
              <a:t>演算法、程式設計</a:t>
            </a:r>
          </a:p>
          <a:p>
            <a:pPr lvl="1" marL="514350" indent="-137160" defTabSz="685800">
              <a:spcBef>
                <a:spcPts val="900"/>
              </a:spcBef>
              <a:defRPr sz="2700"/>
            </a:pPr>
            <a:r>
              <a:t>資訊科技與人類社會（媒體與法律）</a:t>
            </a:r>
          </a:p>
          <a:p>
            <a:pPr marL="137159" indent="-137159" defTabSz="685800">
              <a:spcBef>
                <a:spcPts val="900"/>
              </a:spcBef>
              <a:defRPr sz="2700"/>
            </a:pPr>
            <a:r>
              <a:t>九年級</a:t>
            </a:r>
          </a:p>
          <a:p>
            <a:pPr lvl="1" marL="514350" indent="-137160" defTabSz="685800">
              <a:spcBef>
                <a:spcPts val="900"/>
              </a:spcBef>
              <a:defRPr sz="2700"/>
            </a:pPr>
            <a:r>
              <a:t>系統平台</a:t>
            </a:r>
          </a:p>
          <a:p>
            <a:pPr lvl="1" marL="514350" indent="-137160" defTabSz="685800">
              <a:spcBef>
                <a:spcPts val="900"/>
              </a:spcBef>
              <a:defRPr sz="2700"/>
            </a:pPr>
            <a:r>
              <a:t>資料表示、處理及分析</a:t>
            </a:r>
          </a:p>
          <a:p>
            <a:pPr lvl="1" marL="514350" indent="-137160" defTabSz="685800">
              <a:spcBef>
                <a:spcPts val="900"/>
              </a:spcBef>
              <a:defRPr sz="2700"/>
            </a:pPr>
            <a:r>
              <a:t>資訊科技應用（資訊科技應用）</a:t>
            </a:r>
          </a:p>
          <a:p>
            <a:pPr lvl="1" marL="514350" indent="-137160" defTabSz="685800">
              <a:spcBef>
                <a:spcPts val="900"/>
              </a:spcBef>
              <a:defRPr sz="2700"/>
            </a:pPr>
            <a:r>
              <a:t>資訊科技與人類社會（產業）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資訊科技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教案盤點</a:t>
            </a:r>
          </a:p>
        </p:txBody>
      </p:sp>
      <p:sp>
        <p:nvSpPr>
          <p:cNvPr id="132" name="內容版面配置區 2"/>
          <p:cNvSpPr txBox="1"/>
          <p:nvPr>
            <p:ph type="body" sz="quarter" idx="1"/>
          </p:nvPr>
        </p:nvSpPr>
        <p:spPr>
          <a:xfrm>
            <a:off x="3787437" y="6111520"/>
            <a:ext cx="7315201" cy="691539"/>
          </a:xfrm>
          <a:prstGeom prst="rect">
            <a:avLst/>
          </a:prstGeom>
        </p:spPr>
        <p:txBody>
          <a:bodyPr/>
          <a:lstStyle>
            <a:lvl1pPr marL="91439" indent="-91439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資料來源：北興國中 楊心淵</a:t>
            </a:r>
          </a:p>
        </p:txBody>
      </p:sp>
      <p:pic>
        <p:nvPicPr>
          <p:cNvPr id="133" name="05A4C3A5-8079-453F-B085-4DFE413838CB-L0-001.jpeg" descr="05A4C3A5-8079-453F-B085-4DFE413838CB-L0-001.jpeg"/>
          <p:cNvPicPr>
            <a:picLocks noChangeAspect="1"/>
          </p:cNvPicPr>
          <p:nvPr/>
        </p:nvPicPr>
        <p:blipFill>
          <a:blip r:embed="rId2">
            <a:extLst/>
          </a:blip>
          <a:srcRect l="0" t="8593" r="8593" b="0"/>
          <a:stretch>
            <a:fillRect/>
          </a:stretch>
        </p:blipFill>
        <p:spPr>
          <a:xfrm>
            <a:off x="3532938" y="228140"/>
            <a:ext cx="7950206" cy="5987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新課綱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學習內容</a:t>
            </a:r>
          </a:p>
        </p:txBody>
      </p:sp>
      <p:sp>
        <p:nvSpPr>
          <p:cNvPr id="136" name="內容版面配置區 2"/>
          <p:cNvSpPr txBox="1"/>
          <p:nvPr>
            <p:ph type="body" idx="1"/>
          </p:nvPr>
        </p:nvSpPr>
        <p:spPr>
          <a:xfrm>
            <a:off x="3850532" y="121911"/>
            <a:ext cx="7315201" cy="6614177"/>
          </a:xfrm>
          <a:prstGeom prst="rect">
            <a:avLst/>
          </a:prstGeom>
        </p:spPr>
        <p:txBody>
          <a:bodyPr/>
          <a:lstStyle/>
          <a:p>
            <a:pPr marL="137159" indent="-137159" defTabSz="685800">
              <a:spcBef>
                <a:spcPts val="900"/>
              </a:spcBef>
              <a:defRPr sz="2700"/>
            </a:pPr>
            <a:r>
              <a:t>七年級</a:t>
            </a:r>
          </a:p>
          <a:p>
            <a:pPr lvl="1" marL="514350" indent="-137160" defTabSz="685800">
              <a:spcBef>
                <a:spcPts val="900"/>
              </a:spcBef>
              <a:defRPr sz="2700">
                <a:solidFill>
                  <a:srgbClr val="DDDDDD"/>
                </a:solidFill>
              </a:defRPr>
            </a:pPr>
            <a:r>
              <a:t>演算法、程式設計</a:t>
            </a:r>
          </a:p>
          <a:p>
            <a:pPr lvl="1" marL="514350" indent="-137160" defTabSz="685800">
              <a:spcBef>
                <a:spcPts val="900"/>
              </a:spcBef>
              <a:defRPr sz="2700">
                <a:solidFill>
                  <a:srgbClr val="535353"/>
                </a:solidFill>
              </a:defRPr>
            </a:pPr>
            <a:r>
              <a:t>資訊科技應用（資料處理專題）</a:t>
            </a:r>
          </a:p>
          <a:p>
            <a:pPr lvl="1" marL="514350" indent="-137160" defTabSz="685800">
              <a:spcBef>
                <a:spcPts val="900"/>
              </a:spcBef>
              <a:defRPr sz="2700"/>
            </a:pPr>
            <a:r>
              <a:t>資訊科技與人類社會（資安）</a:t>
            </a:r>
          </a:p>
          <a:p>
            <a:pPr marL="137159" indent="-137159" defTabSz="685800">
              <a:spcBef>
                <a:spcPts val="900"/>
              </a:spcBef>
              <a:defRPr sz="2700"/>
            </a:pPr>
            <a:r>
              <a:t>八年級</a:t>
            </a:r>
          </a:p>
          <a:p>
            <a:pPr lvl="1" marL="514350" indent="-137160" defTabSz="685800">
              <a:spcBef>
                <a:spcPts val="900"/>
              </a:spcBef>
              <a:defRPr sz="2700">
                <a:solidFill>
                  <a:srgbClr val="DDDDDD"/>
                </a:solidFill>
              </a:defRPr>
            </a:pPr>
            <a:r>
              <a:t>演算法、程式設計</a:t>
            </a:r>
          </a:p>
          <a:p>
            <a:pPr lvl="1" marL="514350" indent="-137160" defTabSz="685800">
              <a:spcBef>
                <a:spcPts val="900"/>
              </a:spcBef>
              <a:defRPr sz="2700">
                <a:solidFill>
                  <a:srgbClr val="535353"/>
                </a:solidFill>
              </a:defRPr>
            </a:pPr>
            <a:r>
              <a:t>資訊科技與人類社會（媒體與法律）</a:t>
            </a:r>
          </a:p>
          <a:p>
            <a:pPr marL="137159" indent="-137159" defTabSz="685800">
              <a:spcBef>
                <a:spcPts val="900"/>
              </a:spcBef>
              <a:defRPr sz="2700"/>
            </a:pPr>
            <a:r>
              <a:t>九年級</a:t>
            </a:r>
          </a:p>
          <a:p>
            <a:pPr lvl="1" marL="514350" indent="-137160" defTabSz="685800">
              <a:spcBef>
                <a:spcPts val="900"/>
              </a:spcBef>
              <a:defRPr sz="2700"/>
            </a:pPr>
            <a:r>
              <a:t>系統平台</a:t>
            </a:r>
          </a:p>
          <a:p>
            <a:pPr lvl="1" marL="514350" indent="-137160" defTabSz="685800">
              <a:spcBef>
                <a:spcPts val="900"/>
              </a:spcBef>
              <a:defRPr sz="2700"/>
            </a:pPr>
            <a:r>
              <a:t>資料表示、處理及分析</a:t>
            </a:r>
          </a:p>
          <a:p>
            <a:pPr lvl="1" marL="514350" indent="-137160" defTabSz="685800">
              <a:spcBef>
                <a:spcPts val="900"/>
              </a:spcBef>
              <a:defRPr sz="2700">
                <a:solidFill>
                  <a:srgbClr val="535353"/>
                </a:solidFill>
              </a:defRPr>
            </a:pPr>
            <a:r>
              <a:t>資訊科技應用（資訊科技應用專題）</a:t>
            </a:r>
          </a:p>
          <a:p>
            <a:pPr lvl="1" marL="514350" indent="-137160" defTabSz="685800">
              <a:spcBef>
                <a:spcPts val="900"/>
              </a:spcBef>
              <a:defRPr sz="2700"/>
            </a:pPr>
            <a:r>
              <a:t>資訊科技與人類社會（產業）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標題 1"/>
          <p:cNvSpPr txBox="1"/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/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新課綱</a:t>
            </a:r>
          </a:p>
          <a:p>
            <a:pPr>
              <a:defRPr spc="-100">
                <a:latin typeface="+mj-lt"/>
                <a:ea typeface="+mj-ea"/>
                <a:cs typeface="+mj-cs"/>
                <a:sym typeface="Helvetica"/>
              </a:defRPr>
            </a:pPr>
            <a:r>
              <a:t>學習表現</a:t>
            </a:r>
          </a:p>
        </p:txBody>
      </p:sp>
      <p:sp>
        <p:nvSpPr>
          <p:cNvPr id="139" name="內容版面配置區 2"/>
          <p:cNvSpPr txBox="1"/>
          <p:nvPr>
            <p:ph type="body" idx="1"/>
          </p:nvPr>
        </p:nvSpPr>
        <p:spPr>
          <a:xfrm>
            <a:off x="3850532" y="488522"/>
            <a:ext cx="7315201" cy="5880956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運算思維（資訊科技）</a:t>
            </a:r>
          </a:p>
          <a:p>
            <a:pPr lvl="1" marL="685799" indent="-182879">
              <a:defRPr sz="3000"/>
            </a:pPr>
            <a:r>
              <a:t>用電腦軟體解決問題</a:t>
            </a:r>
          </a:p>
          <a:p>
            <a:pPr lvl="1" marL="685799" indent="-182879">
              <a:defRPr sz="3000"/>
            </a:pPr>
            <a:r>
              <a:t>用電腦科學的思考策略解決問題</a:t>
            </a:r>
          </a:p>
          <a:p>
            <a:pPr marL="182879" indent="-182879">
              <a:defRPr sz="3000"/>
            </a:pPr>
          </a:p>
          <a:p>
            <a:pPr marL="182879" indent="-182879">
              <a:defRPr sz="3600"/>
            </a:pPr>
            <a:r>
              <a:t>PBL：project、problem，</a:t>
            </a:r>
          </a:p>
          <a:p>
            <a:pPr marL="0" indent="0">
              <a:buClrTx/>
              <a:buSzTx/>
              <a:buNone/>
              <a:defRPr sz="3600"/>
            </a:pPr>
            <a:r>
              <a:t>           強調解決真實生活問題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框架">
  <a:themeElements>
    <a:clrScheme name="框架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0000FF"/>
      </a:hlink>
      <a:folHlink>
        <a:srgbClr val="FF00FF"/>
      </a:folHlink>
    </a:clrScheme>
    <a:fontScheme name="框架">
      <a:majorFont>
        <a:latin typeface="Helvetica"/>
        <a:ea typeface="Helvetica"/>
        <a:cs typeface="Helvetica"/>
      </a:majorFont>
      <a:minorFont>
        <a:latin typeface="Corbel"/>
        <a:ea typeface="Corbel"/>
        <a:cs typeface="Corbel"/>
      </a:minorFont>
    </a:fontScheme>
    <a:fmtScheme name="框架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框架">
  <a:themeElements>
    <a:clrScheme name="框架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0000FF"/>
      </a:hlink>
      <a:folHlink>
        <a:srgbClr val="FF00FF"/>
      </a:folHlink>
    </a:clrScheme>
    <a:fontScheme name="框架">
      <a:majorFont>
        <a:latin typeface="Helvetica"/>
        <a:ea typeface="Helvetica"/>
        <a:cs typeface="Helvetica"/>
      </a:majorFont>
      <a:minorFont>
        <a:latin typeface="Corbel"/>
        <a:ea typeface="Corbel"/>
        <a:cs typeface="Corbel"/>
      </a:minorFont>
    </a:fontScheme>
    <a:fmtScheme name="框架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