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ov" ContentType="video/unknown"/>
  <Override PartName="/ppt/media/media2.mov" ContentType="video/unknown"/>
  <Override PartName="/ppt/media/media3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E6EE"/>
          </a:solidFill>
        </a:fill>
      </a:tcStyle>
    </a:wholeTbl>
    <a:band2H>
      <a:tcTxStyle b="def" i="def"/>
      <a:tcStyle>
        <a:tcBdr/>
        <a:fill>
          <a:solidFill>
            <a:srgbClr val="E8F3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7CB"/>
          </a:solidFill>
        </a:fill>
      </a:tcStyle>
    </a:wholeTbl>
    <a:band2H>
      <a:tcTxStyle b="def" i="def"/>
      <a:tcStyle>
        <a:tcBdr/>
        <a:fill>
          <a:solidFill>
            <a:srgbClr val="EEF3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CCCD"/>
          </a:solidFill>
        </a:fill>
      </a:tcStyle>
    </a:wholeTbl>
    <a:band2H>
      <a:tcTxStyle b="def" i="def"/>
      <a:tcStyle>
        <a:tcBdr/>
        <a:fill>
          <a:solidFill>
            <a:srgbClr val="F7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" name="Shape 1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orbel"/>
      </a:defRPr>
    </a:lvl1pPr>
    <a:lvl2pPr indent="228600" defTabSz="457200" latinLnBrk="0">
      <a:defRPr sz="1200">
        <a:latin typeface="+mn-lt"/>
        <a:ea typeface="+mn-ea"/>
        <a:cs typeface="+mn-cs"/>
        <a:sym typeface="Corbel"/>
      </a:defRPr>
    </a:lvl2pPr>
    <a:lvl3pPr indent="457200" defTabSz="457200" latinLnBrk="0">
      <a:defRPr sz="1200">
        <a:latin typeface="+mn-lt"/>
        <a:ea typeface="+mn-ea"/>
        <a:cs typeface="+mn-cs"/>
        <a:sym typeface="Corbel"/>
      </a:defRPr>
    </a:lvl3pPr>
    <a:lvl4pPr indent="685800" defTabSz="457200" latinLnBrk="0">
      <a:defRPr sz="1200">
        <a:latin typeface="+mn-lt"/>
        <a:ea typeface="+mn-ea"/>
        <a:cs typeface="+mn-cs"/>
        <a:sym typeface="Corbel"/>
      </a:defRPr>
    </a:lvl4pPr>
    <a:lvl5pPr indent="914400" defTabSz="457200" latinLnBrk="0">
      <a:defRPr sz="1200">
        <a:latin typeface="+mn-lt"/>
        <a:ea typeface="+mn-ea"/>
        <a:cs typeface="+mn-cs"/>
        <a:sym typeface="Corbel"/>
      </a:defRPr>
    </a:lvl5pPr>
    <a:lvl6pPr indent="1143000" defTabSz="457200" latinLnBrk="0">
      <a:defRPr sz="1200">
        <a:latin typeface="+mn-lt"/>
        <a:ea typeface="+mn-ea"/>
        <a:cs typeface="+mn-cs"/>
        <a:sym typeface="Corbel"/>
      </a:defRPr>
    </a:lvl6pPr>
    <a:lvl7pPr indent="1371600" defTabSz="457200" latinLnBrk="0">
      <a:defRPr sz="1200">
        <a:latin typeface="+mn-lt"/>
        <a:ea typeface="+mn-ea"/>
        <a:cs typeface="+mn-cs"/>
        <a:sym typeface="Corbel"/>
      </a:defRPr>
    </a:lvl7pPr>
    <a:lvl8pPr indent="1600200" defTabSz="457200" latinLnBrk="0">
      <a:defRPr sz="1200">
        <a:latin typeface="+mn-lt"/>
        <a:ea typeface="+mn-ea"/>
        <a:cs typeface="+mn-cs"/>
        <a:sym typeface="Corbel"/>
      </a:defRPr>
    </a:lvl8pPr>
    <a:lvl9pPr indent="1828800" defTabSz="457200" latinLnBrk="0">
      <a:defRPr sz="1200">
        <a:latin typeface="+mn-lt"/>
        <a:ea typeface="+mn-ea"/>
        <a:cs typeface="+mn-cs"/>
        <a:sym typeface="Corbe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0" y="761998"/>
            <a:ext cx="9141619" cy="53340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" name="Rectangle 7"/>
          <p:cNvSpPr/>
          <p:nvPr/>
        </p:nvSpPr>
        <p:spPr>
          <a:xfrm>
            <a:off x="9270262" y="761998"/>
            <a:ext cx="2925319" cy="5334003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" name="大標題文字"/>
          <p:cNvSpPr txBox="1"/>
          <p:nvPr>
            <p:ph type="title"/>
          </p:nvPr>
        </p:nvSpPr>
        <p:spPr>
          <a:xfrm>
            <a:off x="1069847" y="1298447"/>
            <a:ext cx="7315201" cy="3255266"/>
          </a:xfrm>
          <a:prstGeom prst="rect">
            <a:avLst/>
          </a:prstGeom>
        </p:spPr>
        <p:txBody>
          <a:bodyPr anchor="b"/>
          <a:lstStyle>
            <a:lvl1pPr>
              <a:defRPr spc="-100" sz="5900"/>
            </a:lvl1pPr>
          </a:lstStyle>
          <a:p>
            <a:pPr/>
            <a:r>
              <a:t>大標題文字</a:t>
            </a:r>
          </a:p>
        </p:txBody>
      </p:sp>
      <p:sp>
        <p:nvSpPr>
          <p:cNvPr id="14" name="內文層級一…"/>
          <p:cNvSpPr txBox="1"/>
          <p:nvPr>
            <p:ph type="body" sz="quarter" idx="1"/>
          </p:nvPr>
        </p:nvSpPr>
        <p:spPr>
          <a:xfrm>
            <a:off x="1100015" y="4670245"/>
            <a:ext cx="7315201" cy="914401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z="2200">
                <a:solidFill>
                  <a:srgbClr val="D9F1F6"/>
                </a:solidFill>
              </a:defRPr>
            </a:lvl1pPr>
            <a:lvl2pPr marL="0" indent="457200">
              <a:buClrTx/>
              <a:buSzTx/>
              <a:buNone/>
              <a:defRPr sz="2200">
                <a:solidFill>
                  <a:srgbClr val="D9F1F6"/>
                </a:solidFill>
              </a:defRPr>
            </a:lvl2pPr>
            <a:lvl3pPr marL="0" indent="914400">
              <a:buClrTx/>
              <a:buSzTx/>
              <a:buNone/>
              <a:defRPr sz="2200">
                <a:solidFill>
                  <a:srgbClr val="D9F1F6"/>
                </a:solidFill>
              </a:defRPr>
            </a:lvl3pPr>
            <a:lvl4pPr marL="0" indent="1371600">
              <a:buClrTx/>
              <a:buSzTx/>
              <a:buNone/>
              <a:defRPr sz="2200">
                <a:solidFill>
                  <a:srgbClr val="D9F1F6"/>
                </a:solidFill>
              </a:defRPr>
            </a:lvl4pPr>
            <a:lvl5pPr marL="0" indent="1828800">
              <a:buClrTx/>
              <a:buSzTx/>
              <a:buNone/>
              <a:defRPr sz="2200">
                <a:solidFill>
                  <a:srgbClr val="D9F1F6"/>
                </a:solidFill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" name="Rectangle 3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" name="大標題文字"/>
          <p:cNvSpPr txBox="1"/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25" name="內文層級一…"/>
          <p:cNvSpPr txBox="1"/>
          <p:nvPr>
            <p:ph type="body" idx="1"/>
          </p:nvPr>
        </p:nvSpPr>
        <p:spPr>
          <a:xfrm>
            <a:off x="3869268" y="864108"/>
            <a:ext cx="7315201" cy="5120641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" name="Rectangle 3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" name="大標題文字"/>
          <p:cNvSpPr txBox="1"/>
          <p:nvPr>
            <p:ph type="title"/>
          </p:nvPr>
        </p:nvSpPr>
        <p:spPr>
          <a:xfrm>
            <a:off x="3867911" y="1298447"/>
            <a:ext cx="7315201" cy="3255266"/>
          </a:xfrm>
          <a:prstGeom prst="rect">
            <a:avLst/>
          </a:prstGeom>
        </p:spPr>
        <p:txBody>
          <a:bodyPr anchor="b"/>
          <a:lstStyle>
            <a:lvl1pPr>
              <a:defRPr spc="-100" sz="5900">
                <a:solidFill>
                  <a:srgbClr val="595959"/>
                </a:solidFill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36" name="內文層級一…"/>
          <p:cNvSpPr txBox="1"/>
          <p:nvPr>
            <p:ph type="body" sz="quarter" idx="1"/>
          </p:nvPr>
        </p:nvSpPr>
        <p:spPr>
          <a:xfrm>
            <a:off x="3886200" y="4672584"/>
            <a:ext cx="7315200" cy="914401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z="2200"/>
            </a:lvl1pPr>
            <a:lvl2pPr marL="0" indent="457200">
              <a:buClrTx/>
              <a:buSzTx/>
              <a:buNone/>
              <a:defRPr sz="2200"/>
            </a:lvl2pPr>
            <a:lvl3pPr marL="0" indent="914400">
              <a:buClrTx/>
              <a:buSzTx/>
              <a:buNone/>
              <a:defRPr sz="2200"/>
            </a:lvl3pPr>
            <a:lvl4pPr marL="0" indent="1371600">
              <a:buClrTx/>
              <a:buSzTx/>
              <a:buNone/>
              <a:defRPr sz="2200"/>
            </a:lvl4pPr>
            <a:lvl5pPr marL="0" indent="1828800">
              <a:buClrTx/>
              <a:buSzTx/>
              <a:buNone/>
              <a:defRPr sz="22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5" name="Rectangle 3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6" name="大標題文字"/>
          <p:cNvSpPr txBox="1"/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7" name="內文層級一…"/>
          <p:cNvSpPr txBox="1"/>
          <p:nvPr>
            <p:ph type="body" sz="half" idx="1"/>
          </p:nvPr>
        </p:nvSpPr>
        <p:spPr>
          <a:xfrm>
            <a:off x="3867911" y="868680"/>
            <a:ext cx="3474722" cy="5120641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6" name="Rectangle 3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7" name="大標題文字"/>
          <p:cNvSpPr txBox="1"/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8" name="內文層級一…"/>
          <p:cNvSpPr txBox="1"/>
          <p:nvPr>
            <p:ph type="body" sz="quarter" idx="1"/>
          </p:nvPr>
        </p:nvSpPr>
        <p:spPr>
          <a:xfrm>
            <a:off x="3867911" y="1023585"/>
            <a:ext cx="3474722" cy="80772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b="1"/>
            </a:lvl1pPr>
            <a:lvl2pPr marL="0" indent="457200">
              <a:spcBef>
                <a:spcPts val="0"/>
              </a:spcBef>
              <a:buClrTx/>
              <a:buSzTx/>
              <a:buNone/>
              <a:defRPr b="1"/>
            </a:lvl2pPr>
            <a:lvl3pPr marL="0" indent="914400">
              <a:spcBef>
                <a:spcPts val="0"/>
              </a:spcBef>
              <a:buClrTx/>
              <a:buSzTx/>
              <a:buNone/>
              <a:defRPr b="1"/>
            </a:lvl3pPr>
            <a:lvl4pPr marL="0" indent="1371600">
              <a:spcBef>
                <a:spcPts val="0"/>
              </a:spcBef>
              <a:buClrTx/>
              <a:buSzTx/>
              <a:buNone/>
              <a:defRPr b="1"/>
            </a:lvl4pPr>
            <a:lvl5pPr marL="0" indent="1828800">
              <a:spcBef>
                <a:spcPts val="0"/>
              </a:spcBef>
              <a:buClrTx/>
              <a:buSzTx/>
              <a:buNone/>
              <a:defRPr b="1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9" name="Text Placeholder 4"/>
          <p:cNvSpPr/>
          <p:nvPr>
            <p:ph type="body" sz="quarter" idx="13"/>
          </p:nvPr>
        </p:nvSpPr>
        <p:spPr>
          <a:xfrm>
            <a:off x="7818463" y="1023585"/>
            <a:ext cx="3474721" cy="813172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ClrTx/>
              <a:buSzTx/>
              <a:buNone/>
              <a:defRPr b="1"/>
            </a:pPr>
          </a:p>
        </p:txBody>
      </p:sp>
      <p:sp>
        <p:nvSpPr>
          <p:cNvPr id="6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8" name="Rectangle 3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9" name="大標題文字"/>
          <p:cNvSpPr txBox="1"/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7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5" name="Rectangle 3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6" name="大標題文字"/>
          <p:cNvSpPr txBox="1"/>
          <p:nvPr>
            <p:ph type="title"/>
          </p:nvPr>
        </p:nvSpPr>
        <p:spPr>
          <a:xfrm>
            <a:off x="256031" y="1143000"/>
            <a:ext cx="2834641" cy="237744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大標題文字</a:t>
            </a:r>
          </a:p>
        </p:txBody>
      </p:sp>
      <p:sp>
        <p:nvSpPr>
          <p:cNvPr id="87" name="內文層級一…"/>
          <p:cNvSpPr txBox="1"/>
          <p:nvPr>
            <p:ph type="body" idx="1"/>
          </p:nvPr>
        </p:nvSpPr>
        <p:spPr>
          <a:xfrm>
            <a:off x="3867911" y="868680"/>
            <a:ext cx="7315201" cy="5120641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8" name="Text Placeholder 3"/>
          <p:cNvSpPr/>
          <p:nvPr>
            <p:ph type="body" sz="quarter" idx="13"/>
          </p:nvPr>
        </p:nvSpPr>
        <p:spPr>
          <a:xfrm>
            <a:off x="256032" y="3494175"/>
            <a:ext cx="2834640" cy="2321991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00000"/>
              </a:lnSpc>
              <a:buClrTx/>
              <a:buSzTx/>
              <a:buNone/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8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7" name="Rectangle 3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8" name="大標題文字"/>
          <p:cNvSpPr txBox="1"/>
          <p:nvPr>
            <p:ph type="title"/>
          </p:nvPr>
        </p:nvSpPr>
        <p:spPr>
          <a:xfrm>
            <a:off x="256031" y="1143000"/>
            <a:ext cx="2834641" cy="237744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大標題文字</a:t>
            </a:r>
          </a:p>
        </p:txBody>
      </p:sp>
      <p:sp>
        <p:nvSpPr>
          <p:cNvPr id="99" name="Picture Placeholder 2"/>
          <p:cNvSpPr/>
          <p:nvPr>
            <p:ph type="pic" idx="13"/>
          </p:nvPr>
        </p:nvSpPr>
        <p:spPr>
          <a:xfrm>
            <a:off x="3570644" y="767419"/>
            <a:ext cx="8115231" cy="5330953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pPr/>
          </a:p>
        </p:txBody>
      </p:sp>
      <p:sp>
        <p:nvSpPr>
          <p:cNvPr id="100" name="內文層級一…"/>
          <p:cNvSpPr txBox="1"/>
          <p:nvPr>
            <p:ph type="body" sz="quarter" idx="1"/>
          </p:nvPr>
        </p:nvSpPr>
        <p:spPr>
          <a:xfrm>
            <a:off x="256031" y="3493008"/>
            <a:ext cx="2834641" cy="232257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lnSpc>
                <a:spcPct val="100000"/>
              </a:lnSpc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lnSpc>
                <a:spcPct val="100000"/>
              </a:lnSpc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lnSpc>
                <a:spcPct val="100000"/>
              </a:lnSpc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lnSpc>
                <a:spcPct val="100000"/>
              </a:lnSpc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0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/>
          <p:nvPr>
            <p:ph type="title"/>
          </p:nvPr>
        </p:nvSpPr>
        <p:spPr>
          <a:xfrm>
            <a:off x="609600" y="224821"/>
            <a:ext cx="10972800" cy="1242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" name="內文層級一…"/>
          <p:cNvSpPr txBox="1"/>
          <p:nvPr>
            <p:ph type="body" idx="1"/>
          </p:nvPr>
        </p:nvSpPr>
        <p:spPr>
          <a:xfrm>
            <a:off x="609600" y="1467453"/>
            <a:ext cx="10972800" cy="479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11907033" y="6404292"/>
            <a:ext cx="258029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b="1" sz="12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6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6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6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6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6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6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6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6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6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Corbel"/>
        </a:defRPr>
      </a:lvl9pPr>
    </p:titleStyle>
    <p:bodyStyle>
      <a:lvl1pPr marL="182879" marR="0" indent="-18287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2000" u="none"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1pPr>
      <a:lvl2pPr marL="706119" marR="0" indent="-2032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2000" u="none"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2pPr>
      <a:lvl3pPr marL="1188719" marR="0" indent="-2286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2000" u="none"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3pPr>
      <a:lvl4pPr marL="1678577" marR="0" indent="-26125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2000" u="none"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4pPr>
      <a:lvl5pPr marL="2135777" marR="0" indent="-26125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2000" u="none"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5pPr>
      <a:lvl6pPr marL="26125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2000" u="none"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6pPr>
      <a:lvl7pPr marL="30697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2000" u="none"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7pPr>
      <a:lvl8pPr marL="35269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2000" u="none"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8pPr>
      <a:lvl9pPr marL="39841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b="0" baseline="0" cap="none" i="0" spc="0" strike="noStrike" sz="2000" u="none">
          <a:solidFill>
            <a:srgbClr val="595959"/>
          </a:solidFill>
          <a:uFillTx/>
          <a:latin typeface="+mn-lt"/>
          <a:ea typeface="+mn-ea"/>
          <a:cs typeface="+mn-cs"/>
          <a:sym typeface="Corbe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8.png"/><Relationship Id="rId5" Type="http://schemas.openxmlformats.org/officeDocument/2006/relationships/video" Target="../media/media3.mov"/><Relationship Id="rId6" Type="http://schemas.microsoft.com/office/2007/relationships/media" Target="../media/media3.mov"/><Relationship Id="rId7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ensorflowKeras.blogspot.com" TargetMode="External"/><Relationship Id="rId3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標題 1"/>
          <p:cNvSpPr txBox="1"/>
          <p:nvPr>
            <p:ph type="ctrTitle"/>
          </p:nvPr>
        </p:nvSpPr>
        <p:spPr>
          <a:xfrm>
            <a:off x="756570" y="1298447"/>
            <a:ext cx="7628478" cy="3255266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30000"/>
              </a:lnSpc>
              <a:defRPr spc="-111" sz="6600"/>
            </a:pPr>
            <a:r>
              <a:t>AI自駕車模擬體驗</a:t>
            </a:r>
            <a:br>
              <a:rPr spc="-77" sz="4600">
                <a:latin typeface="+mj-lt"/>
                <a:ea typeface="+mj-ea"/>
                <a:cs typeface="+mj-cs"/>
                <a:sym typeface="Helvetica"/>
              </a:rPr>
            </a:br>
            <a:r>
              <a:rPr spc="-137" sz="3300">
                <a:latin typeface="+mj-lt"/>
                <a:ea typeface="+mj-ea"/>
                <a:cs typeface="+mj-cs"/>
                <a:sym typeface="Helvetica"/>
              </a:rPr>
              <a:t>和順科技中心</a:t>
            </a:r>
          </a:p>
        </p:txBody>
      </p:sp>
      <p:sp>
        <p:nvSpPr>
          <p:cNvPr id="111" name="副標題 2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 anchor="ctr"/>
          <a:lstStyle>
            <a:lvl1pPr algn="ctr">
              <a:defRPr sz="3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orbel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和順國中 林信廷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/>
          <a:p>
            <a:pPr>
              <a:defRPr spc="-100"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B51A00"/>
                </a:solidFill>
              </a:rPr>
              <a:t>模擬</a:t>
            </a:r>
            <a:r>
              <a:t>自駕車體驗流程</a:t>
            </a:r>
          </a:p>
        </p:txBody>
      </p:sp>
      <p:sp>
        <p:nvSpPr>
          <p:cNvPr id="140" name="內容版面配置區 2"/>
          <p:cNvSpPr txBox="1"/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pPr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在Windows開始選單(Start menu)中選擇Anaconda Prompt</a:t>
            </a:r>
          </a:p>
          <a:p>
            <a:pPr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啟動自駕車環境</a:t>
            </a:r>
          </a:p>
          <a:p>
            <a:pPr lvl="1" marL="685800" indent="-182880"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conda activate donkey</a:t>
            </a:r>
          </a:p>
          <a:p>
            <a:pPr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移至程式所在的資料夾</a:t>
            </a:r>
          </a:p>
          <a:p>
            <a:pPr lvl="1" marL="685800" indent="-182880"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cd d:/projects/mysim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/>
          <a:p>
            <a:pPr>
              <a:defRPr spc="-100"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B51A00"/>
                </a:solidFill>
              </a:rPr>
              <a:t>模擬</a:t>
            </a:r>
            <a:r>
              <a:t>自駕車體驗流程</a:t>
            </a:r>
          </a:p>
        </p:txBody>
      </p:sp>
      <p:sp>
        <p:nvSpPr>
          <p:cNvPr id="143" name="內容版面配置區 2"/>
          <p:cNvSpPr txBox="1"/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pPr marL="101193" indent="-101193" defTabSz="758951">
              <a:spcBef>
                <a:spcPts val="900"/>
              </a:spcBef>
              <a:defRPr sz="1992">
                <a:latin typeface="+mj-lt"/>
                <a:ea typeface="+mj-ea"/>
                <a:cs typeface="+mj-cs"/>
                <a:sym typeface="Helvetica"/>
              </a:defRPr>
            </a:pPr>
            <a:r>
              <a:t>輸入指令，開啟自駕車模擬器</a:t>
            </a:r>
          </a:p>
          <a:p>
            <a:pPr lvl="1" marL="569213" indent="-151790" defTabSz="758951">
              <a:spcBef>
                <a:spcPts val="900"/>
              </a:spcBef>
              <a:defRPr sz="2988">
                <a:latin typeface="+mj-lt"/>
                <a:ea typeface="+mj-ea"/>
                <a:cs typeface="+mj-cs"/>
                <a:sym typeface="Helvetica"/>
              </a:defRPr>
            </a:pPr>
            <a:r>
              <a:t>Python manage.py drive</a:t>
            </a:r>
          </a:p>
          <a:p>
            <a:pPr marL="101193" indent="-101193" defTabSz="758951">
              <a:spcBef>
                <a:spcPts val="900"/>
              </a:spcBef>
              <a:defRPr sz="1992">
                <a:latin typeface="+mj-lt"/>
                <a:ea typeface="+mj-ea"/>
                <a:cs typeface="+mj-cs"/>
                <a:sym typeface="Helvetica"/>
              </a:defRPr>
            </a:pPr>
            <a:r>
              <a:t>開啟網路瀏覽器，練習控制自駕車</a:t>
            </a:r>
          </a:p>
          <a:p>
            <a:pPr marL="101193" indent="-101193" defTabSz="758951">
              <a:spcBef>
                <a:spcPts val="900"/>
              </a:spcBef>
              <a:defRPr sz="1992">
                <a:latin typeface="+mj-lt"/>
                <a:ea typeface="+mj-ea"/>
                <a:cs typeface="+mj-cs"/>
                <a:sym typeface="Helvetica"/>
              </a:defRPr>
            </a:pPr>
            <a:r>
              <a:t>訓練—搜集照片</a:t>
            </a:r>
          </a:p>
          <a:p>
            <a:pPr marL="101193" indent="-101193" defTabSz="758951">
              <a:spcBef>
                <a:spcPts val="900"/>
              </a:spcBef>
              <a:defRPr sz="1992">
                <a:latin typeface="+mj-lt"/>
                <a:ea typeface="+mj-ea"/>
                <a:cs typeface="+mj-cs"/>
                <a:sym typeface="Helvetica"/>
              </a:defRPr>
            </a:pPr>
            <a:r>
              <a:t>深度學習—輸入指令運算產出模型</a:t>
            </a:r>
          </a:p>
          <a:p>
            <a:pPr lvl="1" marL="569213" indent="-151790" defTabSz="758951">
              <a:spcBef>
                <a:spcPts val="900"/>
              </a:spcBef>
              <a:defRPr sz="2988">
                <a:latin typeface="+mj-lt"/>
                <a:ea typeface="+mj-ea"/>
                <a:cs typeface="+mj-cs"/>
                <a:sym typeface="Helvetica"/>
              </a:defRPr>
            </a:pPr>
            <a:r>
              <a:t>Python manage.py train --model d:\mysim\models\mypilot.h5</a:t>
            </a:r>
          </a:p>
          <a:p>
            <a:pPr marL="101193" indent="-101193" defTabSz="758951">
              <a:spcBef>
                <a:spcPts val="900"/>
              </a:spcBef>
              <a:defRPr sz="1992">
                <a:latin typeface="+mj-lt"/>
                <a:ea typeface="+mj-ea"/>
                <a:cs typeface="+mj-cs"/>
                <a:sym typeface="Helvetica"/>
              </a:defRPr>
            </a:pPr>
            <a:r>
              <a:t>輸入指令，開啟模擬器之自駕功能</a:t>
            </a:r>
          </a:p>
          <a:p>
            <a:pPr lvl="1" marL="569213" indent="-151790" defTabSz="758951">
              <a:spcBef>
                <a:spcPts val="900"/>
              </a:spcBef>
              <a:defRPr sz="2988">
                <a:latin typeface="+mj-lt"/>
                <a:ea typeface="+mj-ea"/>
                <a:cs typeface="+mj-cs"/>
                <a:sym typeface="Helvetica"/>
              </a:defRPr>
            </a:pPr>
            <a:r>
              <a:t>Python manage.py drive --model d:\mysim\models\mypilot.h5</a:t>
            </a:r>
          </a:p>
          <a:p>
            <a:pPr marL="101193" indent="-101193" defTabSz="758951">
              <a:spcBef>
                <a:spcPts val="900"/>
              </a:spcBef>
              <a:defRPr sz="1992">
                <a:latin typeface="+mj-lt"/>
                <a:ea typeface="+mj-ea"/>
                <a:cs typeface="+mj-cs"/>
                <a:sym typeface="Helvetica"/>
              </a:defRPr>
            </a:pPr>
            <a:r>
              <a:t>開啟網路瀏覽器，命令車子自駕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/>
          <a:p>
            <a:pPr>
              <a:defRPr spc="-100"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FF4015"/>
                </a:solidFill>
              </a:rPr>
              <a:t>真實</a:t>
            </a:r>
            <a:r>
              <a:t>自駕車體驗流程</a:t>
            </a:r>
          </a:p>
        </p:txBody>
      </p:sp>
      <p:sp>
        <p:nvSpPr>
          <p:cNvPr id="146" name="內容版面配置區 2"/>
          <p:cNvSpPr txBox="1"/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pPr marL="159105" indent="-159105" defTabSz="795527">
              <a:spcBef>
                <a:spcPts val="1000"/>
              </a:spcBef>
              <a:defRPr sz="3132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SSH連線進入自駕車下指令</a:t>
            </a:r>
          </a:p>
          <a:p>
            <a:pPr marL="159105" indent="-159105" defTabSz="795527">
              <a:spcBef>
                <a:spcPts val="1000"/>
              </a:spcBef>
              <a:defRPr sz="3132">
                <a:latin typeface="+mj-lt"/>
                <a:ea typeface="+mj-ea"/>
                <a:cs typeface="+mj-cs"/>
                <a:sym typeface="Helvetica"/>
              </a:defRPr>
            </a:pPr>
            <a:r>
              <a:t>開啟網路瀏覽器，練習控制自駕車</a:t>
            </a:r>
          </a:p>
          <a:p>
            <a:pPr marL="159105" indent="-159105" defTabSz="795527">
              <a:spcBef>
                <a:spcPts val="1000"/>
              </a:spcBef>
              <a:defRPr sz="3132">
                <a:latin typeface="+mj-lt"/>
                <a:ea typeface="+mj-ea"/>
                <a:cs typeface="+mj-cs"/>
                <a:sym typeface="Helvetica"/>
              </a:defRPr>
            </a:pPr>
            <a:r>
              <a:t>訓練—搜集照片</a:t>
            </a:r>
          </a:p>
          <a:p>
            <a:pPr marL="159105" indent="-159105" defTabSz="795527">
              <a:spcBef>
                <a:spcPts val="1000"/>
              </a:spcBef>
              <a:defRPr sz="3132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將自駕車照片取出至電腦</a:t>
            </a:r>
          </a:p>
          <a:p>
            <a:pPr marL="159105" indent="-159105" defTabSz="795527">
              <a:spcBef>
                <a:spcPts val="1000"/>
              </a:spcBef>
              <a:defRPr sz="3132">
                <a:latin typeface="+mj-lt"/>
                <a:ea typeface="+mj-ea"/>
                <a:cs typeface="+mj-cs"/>
                <a:sym typeface="Helvetica"/>
              </a:defRPr>
            </a:pPr>
            <a:r>
              <a:t>深度學習—輸入指令運算產出模型</a:t>
            </a:r>
          </a:p>
          <a:p>
            <a:pPr marL="159105" indent="-159105" defTabSz="795527">
              <a:spcBef>
                <a:spcPts val="1000"/>
              </a:spcBef>
              <a:defRPr sz="3132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將模型輸入自駕車</a:t>
            </a:r>
          </a:p>
          <a:p>
            <a:pPr marL="159105" indent="-159105" defTabSz="795527">
              <a:spcBef>
                <a:spcPts val="1000"/>
              </a:spcBef>
              <a:defRPr sz="3132">
                <a:latin typeface="+mj-lt"/>
                <a:ea typeface="+mj-ea"/>
                <a:cs typeface="+mj-cs"/>
                <a:sym typeface="Helvetica"/>
              </a:defRPr>
            </a:pPr>
            <a:r>
              <a:t>輸入指令，開啟自駕功能</a:t>
            </a:r>
          </a:p>
          <a:p>
            <a:pPr marL="159105" indent="-159105" defTabSz="795527">
              <a:spcBef>
                <a:spcPts val="1000"/>
              </a:spcBef>
              <a:defRPr sz="3132">
                <a:latin typeface="+mj-lt"/>
                <a:ea typeface="+mj-ea"/>
                <a:cs typeface="+mj-cs"/>
                <a:sym typeface="Helvetica"/>
              </a:defRPr>
            </a:pPr>
            <a:r>
              <a:t>開啟網路瀏覽器，命令車子自駕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/>
          <a:p>
            <a:pPr>
              <a:defRPr spc="-100">
                <a:latin typeface="+mj-lt"/>
                <a:ea typeface="+mj-ea"/>
                <a:cs typeface="+mj-cs"/>
                <a:sym typeface="Helvetica"/>
              </a:defRPr>
            </a:pPr>
            <a:r>
              <a:t>自駕車結構</a:t>
            </a:r>
          </a:p>
          <a:p>
            <a:pPr>
              <a:defRPr spc="-100">
                <a:latin typeface="+mj-lt"/>
                <a:ea typeface="+mj-ea"/>
                <a:cs typeface="+mj-cs"/>
                <a:sym typeface="Helvetica"/>
              </a:defRPr>
            </a:pPr>
            <a:r>
              <a:t>-樹莓派</a:t>
            </a:r>
          </a:p>
        </p:txBody>
      </p:sp>
      <p:pic>
        <p:nvPicPr>
          <p:cNvPr id="149" name="249D886B-BD4E-44A3-9B9B-8E35DF097A15-L0-001.jpeg" descr="249D886B-BD4E-44A3-9B9B-8E35DF097A15-L0-001.jpeg"/>
          <p:cNvPicPr>
            <a:picLocks noChangeAspect="1"/>
          </p:cNvPicPr>
          <p:nvPr/>
        </p:nvPicPr>
        <p:blipFill>
          <a:blip r:embed="rId2">
            <a:extLst/>
          </a:blip>
          <a:srcRect l="23879" t="16514" r="21461" b="26669"/>
          <a:stretch>
            <a:fillRect/>
          </a:stretch>
        </p:blipFill>
        <p:spPr>
          <a:xfrm>
            <a:off x="3619503" y="302617"/>
            <a:ext cx="8020404" cy="62526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/>
          <a:p>
            <a:pPr>
              <a:defRPr spc="-100">
                <a:latin typeface="+mj-lt"/>
                <a:ea typeface="+mj-ea"/>
                <a:cs typeface="+mj-cs"/>
                <a:sym typeface="Helvetica"/>
              </a:defRPr>
            </a:pPr>
            <a:r>
              <a:t>自駕車結構</a:t>
            </a:r>
          </a:p>
          <a:p>
            <a:pPr>
              <a:defRPr spc="-100">
                <a:latin typeface="+mj-lt"/>
                <a:ea typeface="+mj-ea"/>
                <a:cs typeface="+mj-cs"/>
                <a:sym typeface="Helvetica"/>
              </a:defRPr>
            </a:pPr>
            <a:r>
              <a:t>-Jetson-Nano</a:t>
            </a:r>
          </a:p>
        </p:txBody>
      </p:sp>
      <p:pic>
        <p:nvPicPr>
          <p:cNvPr id="152" name="16EDD037-C902-4771-B623-58824FE70EB1-L0-001.jpeg" descr="16EDD037-C902-4771-B623-58824FE70EB1-L0-001.jpeg"/>
          <p:cNvPicPr>
            <a:picLocks noChangeAspect="1"/>
          </p:cNvPicPr>
          <p:nvPr/>
        </p:nvPicPr>
        <p:blipFill>
          <a:blip r:embed="rId2">
            <a:extLst/>
          </a:blip>
          <a:srcRect l="16394" t="13907" r="8080" b="28823"/>
          <a:stretch>
            <a:fillRect/>
          </a:stretch>
        </p:blipFill>
        <p:spPr>
          <a:xfrm>
            <a:off x="3735391" y="1092001"/>
            <a:ext cx="8218597" cy="4673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/>
          <a:p>
            <a:pPr>
              <a:defRPr spc="-100">
                <a:latin typeface="+mj-lt"/>
                <a:ea typeface="+mj-ea"/>
                <a:cs typeface="+mj-cs"/>
                <a:sym typeface="Helvetica"/>
              </a:defRPr>
            </a:pPr>
            <a:r>
              <a:t>自駕車結構</a:t>
            </a:r>
          </a:p>
          <a:p>
            <a:pPr>
              <a:defRPr spc="-100">
                <a:latin typeface="+mj-lt"/>
                <a:ea typeface="+mj-ea"/>
                <a:cs typeface="+mj-cs"/>
                <a:sym typeface="Helvetica"/>
              </a:defRPr>
            </a:pPr>
            <a:r>
              <a:t>-馬達</a:t>
            </a:r>
          </a:p>
        </p:txBody>
      </p:sp>
      <p:pic>
        <p:nvPicPr>
          <p:cNvPr id="155" name="3733C504-F0D9-4B95-B3BF-A80EA77F1460-L0-001.jpeg" descr="3733C504-F0D9-4B95-B3BF-A80EA77F1460-L0-001.jpeg"/>
          <p:cNvPicPr>
            <a:picLocks noChangeAspect="1"/>
          </p:cNvPicPr>
          <p:nvPr/>
        </p:nvPicPr>
        <p:blipFill>
          <a:blip r:embed="rId2">
            <a:extLst/>
          </a:blip>
          <a:srcRect l="26344" t="26571" r="24174" b="23735"/>
          <a:stretch>
            <a:fillRect/>
          </a:stretch>
        </p:blipFill>
        <p:spPr>
          <a:xfrm rot="16200000">
            <a:off x="4685605" y="-345378"/>
            <a:ext cx="5888418" cy="7884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運算速度比較</a:t>
            </a:r>
          </a:p>
        </p:txBody>
      </p:sp>
      <p:sp>
        <p:nvSpPr>
          <p:cNvPr id="158" name="內容版面配置區 2"/>
          <p:cNvSpPr txBox="1"/>
          <p:nvPr>
            <p:ph type="body" sz="quarter" idx="1"/>
          </p:nvPr>
        </p:nvSpPr>
        <p:spPr>
          <a:xfrm>
            <a:off x="3869268" y="864107"/>
            <a:ext cx="7315201" cy="87565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i7，8核心，無GPU</a:t>
            </a:r>
          </a:p>
        </p:txBody>
      </p:sp>
      <p:pic>
        <p:nvPicPr>
          <p:cNvPr id="159" name="4.png" descr="4.png"/>
          <p:cNvPicPr>
            <a:picLocks noChangeAspect="1"/>
          </p:cNvPicPr>
          <p:nvPr/>
        </p:nvPicPr>
        <p:blipFill>
          <a:blip r:embed="rId2">
            <a:extLst/>
          </a:blip>
          <a:srcRect l="0" t="41246" r="49291" b="5477"/>
          <a:stretch>
            <a:fillRect/>
          </a:stretch>
        </p:blipFill>
        <p:spPr>
          <a:xfrm>
            <a:off x="3535564" y="1663898"/>
            <a:ext cx="8188299" cy="4839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運算速度比較</a:t>
            </a:r>
          </a:p>
        </p:txBody>
      </p:sp>
      <p:sp>
        <p:nvSpPr>
          <p:cNvPr id="162" name="內容版面配置區 2"/>
          <p:cNvSpPr txBox="1"/>
          <p:nvPr>
            <p:ph type="body" sz="quarter" idx="1"/>
          </p:nvPr>
        </p:nvSpPr>
        <p:spPr>
          <a:xfrm>
            <a:off x="3869268" y="864107"/>
            <a:ext cx="7315201" cy="87565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i5，8核心，有GPU，跑1000張</a:t>
            </a:r>
          </a:p>
        </p:txBody>
      </p:sp>
      <p:pic>
        <p:nvPicPr>
          <p:cNvPr id="163" name="i58核有GPU.png" descr="i58核有GPU.png"/>
          <p:cNvPicPr>
            <a:picLocks noChangeAspect="1"/>
          </p:cNvPicPr>
          <p:nvPr/>
        </p:nvPicPr>
        <p:blipFill>
          <a:blip r:embed="rId2">
            <a:extLst/>
          </a:blip>
          <a:srcRect l="0" t="21520" r="5263" b="5165"/>
          <a:stretch>
            <a:fillRect/>
          </a:stretch>
        </p:blipFill>
        <p:spPr>
          <a:xfrm>
            <a:off x="3397896" y="1967625"/>
            <a:ext cx="8698178" cy="3786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運算速度比較</a:t>
            </a:r>
          </a:p>
        </p:txBody>
      </p:sp>
      <p:sp>
        <p:nvSpPr>
          <p:cNvPr id="166" name="內容版面配置區 2"/>
          <p:cNvSpPr txBox="1"/>
          <p:nvPr>
            <p:ph type="body" sz="quarter" idx="1"/>
          </p:nvPr>
        </p:nvSpPr>
        <p:spPr>
          <a:xfrm>
            <a:off x="3869268" y="864107"/>
            <a:ext cx="7315201" cy="87565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JetsonNano-沒用GPU，跑1000張</a:t>
            </a:r>
          </a:p>
        </p:txBody>
      </p:sp>
      <p:pic>
        <p:nvPicPr>
          <p:cNvPr id="167" name="Screenshot from 2019-12-07 13-24-52.png" descr="Screenshot from 2019-12-07 13-24-52.png"/>
          <p:cNvPicPr>
            <a:picLocks noChangeAspect="1"/>
          </p:cNvPicPr>
          <p:nvPr/>
        </p:nvPicPr>
        <p:blipFill>
          <a:blip r:embed="rId2">
            <a:extLst/>
          </a:blip>
          <a:srcRect l="0" t="0" r="55239" b="52020"/>
          <a:stretch>
            <a:fillRect/>
          </a:stretch>
        </p:blipFill>
        <p:spPr>
          <a:xfrm>
            <a:off x="3662694" y="1778000"/>
            <a:ext cx="7728370" cy="4659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運算速度比較</a:t>
            </a:r>
          </a:p>
        </p:txBody>
      </p:sp>
      <p:sp>
        <p:nvSpPr>
          <p:cNvPr id="170" name="內容版面配置區 2"/>
          <p:cNvSpPr txBox="1"/>
          <p:nvPr>
            <p:ph type="body" sz="half" idx="1"/>
          </p:nvPr>
        </p:nvSpPr>
        <p:spPr>
          <a:xfrm>
            <a:off x="3972126" y="1940444"/>
            <a:ext cx="7315201" cy="2977112"/>
          </a:xfrm>
          <a:prstGeom prst="rect">
            <a:avLst/>
          </a:prstGeom>
        </p:spPr>
        <p:txBody>
          <a:bodyPr/>
          <a:lstStyle/>
          <a:p>
            <a:pPr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JetsonNano-有用GPU，跑1000張</a:t>
            </a:r>
          </a:p>
          <a:p>
            <a:pPr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預測大約6分鐘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人工智慧</a:t>
            </a:r>
          </a:p>
        </p:txBody>
      </p:sp>
      <p:sp>
        <p:nvSpPr>
          <p:cNvPr id="114" name="內容版面配置區 2"/>
          <p:cNvSpPr txBox="1"/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pPr marL="159105" indent="-159105" defTabSz="795527">
              <a:spcBef>
                <a:spcPts val="1000"/>
              </a:spcBef>
              <a:defRPr sz="3132">
                <a:latin typeface="+mj-lt"/>
                <a:ea typeface="+mj-ea"/>
                <a:cs typeface="+mj-cs"/>
                <a:sym typeface="Helvetica"/>
              </a:defRPr>
            </a:pPr>
            <a:r>
              <a:t>人工智慧AI：仿照人類行為的機器</a:t>
            </a:r>
          </a:p>
          <a:p>
            <a:pPr lvl="1" marL="596645" indent="-159105" defTabSz="795527">
              <a:spcBef>
                <a:spcPts val="1000"/>
              </a:spcBef>
              <a:defRPr sz="3132">
                <a:latin typeface="+mj-lt"/>
                <a:ea typeface="+mj-ea"/>
                <a:cs typeface="+mj-cs"/>
                <a:sym typeface="Helvetica"/>
              </a:defRPr>
            </a:pPr>
            <a:r>
              <a:t>強AI</a:t>
            </a:r>
          </a:p>
          <a:p>
            <a:pPr lvl="1" marL="596645" indent="-159105" defTabSz="795527">
              <a:spcBef>
                <a:spcPts val="1000"/>
              </a:spcBef>
              <a:defRPr sz="3132">
                <a:latin typeface="+mj-lt"/>
                <a:ea typeface="+mj-ea"/>
                <a:cs typeface="+mj-cs"/>
                <a:sym typeface="Helvetica"/>
              </a:defRPr>
            </a:pPr>
            <a:r>
              <a:t>弱AI</a:t>
            </a:r>
          </a:p>
          <a:p>
            <a:pPr marL="159105" indent="-159105" defTabSz="795527">
              <a:spcBef>
                <a:spcPts val="1000"/>
              </a:spcBef>
              <a:defRPr sz="3132">
                <a:latin typeface="+mj-lt"/>
                <a:ea typeface="+mj-ea"/>
                <a:cs typeface="+mj-cs"/>
                <a:sym typeface="Helvetica"/>
              </a:defRPr>
            </a:pPr>
            <a:r>
              <a:t>機器學習</a:t>
            </a:r>
          </a:p>
          <a:p>
            <a:pPr lvl="1" marL="596645" indent="-159105" defTabSz="795527">
              <a:spcBef>
                <a:spcPts val="1000"/>
              </a:spcBef>
              <a:defRPr sz="3132">
                <a:latin typeface="+mj-lt"/>
                <a:ea typeface="+mj-ea"/>
                <a:cs typeface="+mj-cs"/>
                <a:sym typeface="Helvetica"/>
              </a:defRPr>
            </a:pPr>
            <a:r>
              <a:t>監督式：有標籤的</a:t>
            </a:r>
          </a:p>
          <a:p>
            <a:pPr lvl="1" marL="596645" indent="-159105" defTabSz="795527">
              <a:spcBef>
                <a:spcPts val="1000"/>
              </a:spcBef>
              <a:defRPr sz="3132">
                <a:latin typeface="+mj-lt"/>
                <a:ea typeface="+mj-ea"/>
                <a:cs typeface="+mj-cs"/>
                <a:sym typeface="Helvetica"/>
              </a:defRPr>
            </a:pPr>
            <a:r>
              <a:t>非監督式</a:t>
            </a:r>
          </a:p>
          <a:p>
            <a:pPr marL="159105" indent="-159105" defTabSz="795527">
              <a:spcBef>
                <a:spcPts val="1000"/>
              </a:spcBef>
              <a:defRPr sz="3132">
                <a:latin typeface="+mj-lt"/>
                <a:ea typeface="+mj-ea"/>
                <a:cs typeface="+mj-cs"/>
                <a:sym typeface="Helvetica"/>
              </a:defRPr>
            </a:pPr>
            <a:r>
              <a:t>深度學習</a:t>
            </a:r>
          </a:p>
          <a:p>
            <a:pPr lvl="1" marL="596645" indent="-159105" defTabSz="795527">
              <a:spcBef>
                <a:spcPts val="1000"/>
              </a:spcBef>
              <a:defRPr sz="3132">
                <a:latin typeface="+mj-lt"/>
                <a:ea typeface="+mj-ea"/>
                <a:cs typeface="+mj-cs"/>
                <a:sym typeface="Helvetica"/>
              </a:defRPr>
            </a:pPr>
            <a:r>
              <a:t>多層人工神經網路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/>
          <a:p>
            <a:pPr>
              <a:defRPr spc="-100"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FF4015"/>
                </a:solidFill>
              </a:rPr>
              <a:t>真實</a:t>
            </a:r>
            <a:r>
              <a:t>自駕車</a:t>
            </a:r>
          </a:p>
        </p:txBody>
      </p:sp>
      <p:sp>
        <p:nvSpPr>
          <p:cNvPr id="173" name="內容版面配置區 2"/>
          <p:cNvSpPr txBox="1"/>
          <p:nvPr>
            <p:ph type="body" sz="quarter" idx="1"/>
          </p:nvPr>
        </p:nvSpPr>
        <p:spPr>
          <a:xfrm>
            <a:off x="3869268" y="864107"/>
            <a:ext cx="7315201" cy="87565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訓練結果</a:t>
            </a:r>
          </a:p>
        </p:txBody>
      </p:sp>
      <p:pic>
        <p:nvPicPr>
          <p:cNvPr id="174" name="IMG_3818.mov" descr="IMG_3818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648942" y="1839222"/>
            <a:ext cx="7755853" cy="4362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6665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訓練模式比較</a:t>
            </a:r>
          </a:p>
        </p:txBody>
      </p:sp>
      <p:pic>
        <p:nvPicPr>
          <p:cNvPr id="177" name="FullSizeRender.mov" descr="FullSizeRender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597262" y="736767"/>
            <a:ext cx="3028762" cy="538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FullSizeRender.mov" descr="FullSizeRender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779696" y="761892"/>
            <a:ext cx="4978036" cy="280014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內容版面配置區 2"/>
          <p:cNvSpPr txBox="1"/>
          <p:nvPr>
            <p:ph type="body" sz="quarter" idx="1"/>
          </p:nvPr>
        </p:nvSpPr>
        <p:spPr>
          <a:xfrm>
            <a:off x="7426585" y="3904488"/>
            <a:ext cx="3684257" cy="2288703"/>
          </a:xfrm>
          <a:prstGeom prst="rect">
            <a:avLst/>
          </a:prstGeom>
        </p:spPr>
        <p:txBody>
          <a:bodyPr/>
          <a:lstStyle/>
          <a:p>
            <a:pPr>
              <a:defRPr sz="3600">
                <a:solidFill>
                  <a:srgbClr val="FF401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最重要心得：</a:t>
            </a:r>
          </a:p>
          <a:p>
            <a:pPr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10次車禍9次快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8332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63334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video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HANK   YOU"/>
          <p:cNvSpPr txBox="1"/>
          <p:nvPr>
            <p:ph type="title"/>
          </p:nvPr>
        </p:nvSpPr>
        <p:spPr>
          <a:xfrm>
            <a:off x="5428407" y="2355520"/>
            <a:ext cx="4198051" cy="1372098"/>
          </a:xfrm>
          <a:prstGeom prst="rect">
            <a:avLst/>
          </a:prstGeom>
        </p:spPr>
        <p:txBody>
          <a:bodyPr/>
          <a:lstStyle/>
          <a:p>
            <a:pPr/>
            <a:r>
              <a:t>THANK   YOU</a:t>
            </a:r>
          </a:p>
        </p:txBody>
      </p:sp>
      <p:sp>
        <p:nvSpPr>
          <p:cNvPr id="182" name="oceanblue0212@hsjh.tn.edu.tw"/>
          <p:cNvSpPr txBox="1"/>
          <p:nvPr>
            <p:ph type="body" sz="quarter" idx="1"/>
          </p:nvPr>
        </p:nvSpPr>
        <p:spPr>
          <a:xfrm>
            <a:off x="5096217" y="3942793"/>
            <a:ext cx="4862431" cy="91440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oceanblue0212@hsjh.tn.edu.tw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人工智慧</a:t>
            </a:r>
          </a:p>
        </p:txBody>
      </p:sp>
      <p:sp>
        <p:nvSpPr>
          <p:cNvPr id="117" name="內容版面配置區 2"/>
          <p:cNvSpPr txBox="1"/>
          <p:nvPr>
            <p:ph type="body" sz="quarter" idx="1"/>
          </p:nvPr>
        </p:nvSpPr>
        <p:spPr>
          <a:xfrm>
            <a:off x="3567386" y="5248581"/>
            <a:ext cx="7315201" cy="1052425"/>
          </a:xfrm>
          <a:prstGeom prst="rect">
            <a:avLst/>
          </a:prstGeom>
        </p:spPr>
        <p:txBody>
          <a:bodyPr/>
          <a:lstStyle/>
          <a:p>
            <a:pPr/>
            <a:r>
              <a:t>資料來源：</a:t>
            </a: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2" invalidUrl="" action="" tgtFrame="" tooltip="" history="1" highlightClick="0" endSnd="0"/>
              </a:rPr>
              <a:t>TensorflowKeras.blogspot.com</a:t>
            </a:r>
          </a:p>
        </p:txBody>
      </p:sp>
      <p:pic>
        <p:nvPicPr>
          <p:cNvPr id="118" name="7362BF8D-59B6-4476-9A19-AAB7E7C8F549-L0-001.png" descr="7362BF8D-59B6-4476-9A19-AAB7E7C8F549-L0-001.png"/>
          <p:cNvPicPr>
            <a:picLocks noChangeAspect="1"/>
          </p:cNvPicPr>
          <p:nvPr/>
        </p:nvPicPr>
        <p:blipFill>
          <a:blip r:embed="rId3">
            <a:extLst/>
          </a:blip>
          <a:srcRect l="6578" t="56805" r="6578" b="23476"/>
          <a:stretch>
            <a:fillRect/>
          </a:stretch>
        </p:blipFill>
        <p:spPr>
          <a:xfrm>
            <a:off x="3657603" y="1279404"/>
            <a:ext cx="7944346" cy="3903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r>
              <a:t>深度學習：</a:t>
            </a:r>
          </a:p>
          <a:p>
            <a:pPr>
              <a:defRPr spc="-100"/>
            </a:pPr>
            <a:r>
              <a:t>多層人工神經網路</a:t>
            </a:r>
          </a:p>
        </p:txBody>
      </p:sp>
      <p:sp>
        <p:nvSpPr>
          <p:cNvPr id="121" name="內容版面配置區 2"/>
          <p:cNvSpPr txBox="1"/>
          <p:nvPr>
            <p:ph type="body" sz="quarter" idx="1"/>
          </p:nvPr>
        </p:nvSpPr>
        <p:spPr>
          <a:xfrm>
            <a:off x="3509884" y="5492962"/>
            <a:ext cx="7996497" cy="1052424"/>
          </a:xfrm>
          <a:prstGeom prst="rect">
            <a:avLst/>
          </a:prstGeom>
        </p:spPr>
        <p:txBody>
          <a:bodyPr/>
          <a:lstStyle/>
          <a:p>
            <a:pPr marL="153619" indent="-153619" defTabSz="768095">
              <a:spcBef>
                <a:spcPts val="1000"/>
              </a:spcBef>
              <a:defRPr sz="1679"/>
            </a:pPr>
            <a:r>
              <a:t>資料來源：一人多工工作室</a:t>
            </a:r>
          </a:p>
          <a:p>
            <a:pPr marL="153619" indent="-153619" defTabSz="768095">
              <a:spcBef>
                <a:spcPts val="1000"/>
              </a:spcBef>
              <a:defRPr sz="1679"/>
            </a:pPr>
            <a:r>
              <a:t>人腦的重量大約一公斤多，預估具有860億個神經元，以及超過100兆條的神經相連</a:t>
            </a:r>
          </a:p>
        </p:txBody>
      </p:sp>
      <p:pic>
        <p:nvPicPr>
          <p:cNvPr id="122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6468" y="881083"/>
            <a:ext cx="6887772" cy="4497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人工智慧</a:t>
            </a:r>
          </a:p>
        </p:txBody>
      </p:sp>
      <p:pic>
        <p:nvPicPr>
          <p:cNvPr id="125" name="螢幕快照 2019-12-26 下午11.12.19.png" descr="螢幕快照 2019-12-26 下午11.12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4569" y="304740"/>
            <a:ext cx="5187127" cy="6248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orbel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程式語言</a:t>
            </a:r>
          </a:p>
        </p:txBody>
      </p:sp>
      <p:sp>
        <p:nvSpPr>
          <p:cNvPr id="128" name="內容版面配置區 2"/>
          <p:cNvSpPr txBox="1"/>
          <p:nvPr>
            <p:ph type="body" idx="1"/>
          </p:nvPr>
        </p:nvSpPr>
        <p:spPr>
          <a:xfrm>
            <a:off x="3869268" y="864107"/>
            <a:ext cx="7631457" cy="5120642"/>
          </a:xfrm>
          <a:prstGeom prst="rect">
            <a:avLst/>
          </a:prstGeom>
        </p:spPr>
        <p:txBody>
          <a:bodyPr/>
          <a:lstStyle/>
          <a:p>
            <a:pPr marL="177393" indent="-177393" defTabSz="886968">
              <a:spcBef>
                <a:spcPts val="1100"/>
              </a:spcBef>
              <a:defRPr sz="3880">
                <a:latin typeface="Arial"/>
                <a:ea typeface="Arial"/>
                <a:cs typeface="Arial"/>
                <a:sym typeface="Arial"/>
              </a:defRPr>
            </a:pPr>
            <a:r>
              <a:t>簡單來說，就是跟電腦、</a:t>
            </a:r>
            <a:r>
              <a:rPr sz="3298"/>
              <a:t>Arduino</a:t>
            </a:r>
            <a:r>
              <a:t>、樹莓派等硬體溝通的工具</a:t>
            </a:r>
          </a:p>
          <a:p>
            <a:pPr marL="177393" indent="-177393" defTabSz="886968">
              <a:spcBef>
                <a:spcPts val="1100"/>
              </a:spcBef>
              <a:defRPr sz="3880">
                <a:latin typeface="Arial"/>
                <a:ea typeface="Arial"/>
                <a:cs typeface="Arial"/>
                <a:sym typeface="Arial"/>
              </a:defRPr>
            </a:pPr>
            <a:r>
              <a:t>積木式、圖像式</a:t>
            </a:r>
          </a:p>
          <a:p>
            <a:pPr lvl="1" marL="665226" indent="-177393" defTabSz="886968">
              <a:spcBef>
                <a:spcPts val="1100"/>
              </a:spcBef>
              <a:defRPr sz="3880">
                <a:latin typeface="Arial"/>
                <a:ea typeface="Arial"/>
                <a:cs typeface="Arial"/>
                <a:sym typeface="Arial"/>
              </a:defRPr>
            </a:pPr>
            <a:r>
              <a:t>Scratch、Kodu等</a:t>
            </a:r>
          </a:p>
          <a:p>
            <a:pPr marL="177393" indent="-177393" defTabSz="886968">
              <a:spcBef>
                <a:spcPts val="1100"/>
              </a:spcBef>
              <a:defRPr sz="3880">
                <a:latin typeface="Arial"/>
                <a:ea typeface="Arial"/>
                <a:cs typeface="Arial"/>
                <a:sym typeface="Arial"/>
              </a:defRPr>
            </a:pPr>
            <a:r>
              <a:t>文字式</a:t>
            </a:r>
          </a:p>
          <a:p>
            <a:pPr lvl="1" marL="665226" indent="-177393" defTabSz="886968">
              <a:spcBef>
                <a:spcPts val="1100"/>
              </a:spcBef>
              <a:defRPr sz="3880">
                <a:latin typeface="Arial"/>
                <a:ea typeface="Arial"/>
                <a:cs typeface="Arial"/>
                <a:sym typeface="Arial"/>
              </a:defRPr>
            </a:pPr>
            <a:r>
              <a:t>C語言、PYTHON等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系統平台</a:t>
            </a:r>
          </a:p>
        </p:txBody>
      </p:sp>
      <p:sp>
        <p:nvSpPr>
          <p:cNvPr id="131" name="內容版面配置區 2"/>
          <p:cNvSpPr txBox="1"/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pPr>
              <a:defRPr sz="36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電腦架構：輸入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t>處理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t>輸出</a:t>
            </a:r>
          </a:p>
          <a:p>
            <a:pPr>
              <a:defRPr sz="36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中央處理器：CPU</a:t>
            </a:r>
          </a:p>
          <a:p>
            <a:pPr lvl="1" marL="685800" indent="-182880">
              <a:defRPr sz="36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運算功能強大</a:t>
            </a:r>
          </a:p>
          <a:p>
            <a:pPr lvl="1" marL="685800" indent="-182880">
              <a:defRPr sz="36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單核、雙核、四核、八核心</a:t>
            </a:r>
          </a:p>
          <a:p>
            <a:pPr>
              <a:defRPr sz="36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圖形處理器：GPU</a:t>
            </a:r>
          </a:p>
          <a:p>
            <a:pPr lvl="1" marL="685800" indent="-182880">
              <a:defRPr sz="36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運算功能較弱</a:t>
            </a:r>
          </a:p>
          <a:p>
            <a:pPr lvl="1" marL="685800" indent="-182880">
              <a:defRPr sz="36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？核心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>
            <a:lvl1pPr>
              <a:defRPr spc="-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人工智慧常用套件</a:t>
            </a:r>
          </a:p>
        </p:txBody>
      </p:sp>
      <p:sp>
        <p:nvSpPr>
          <p:cNvPr id="134" name="內容版面配置區 2"/>
          <p:cNvSpPr txBox="1"/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pPr>
              <a:defRPr sz="36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Tensorflow：高性能計算軟體庫</a:t>
            </a:r>
          </a:p>
          <a:p>
            <a:pPr>
              <a:defRPr sz="36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Keras：神經網路</a:t>
            </a:r>
          </a:p>
          <a:p>
            <a:pPr>
              <a:defRPr sz="3600">
                <a:latin typeface="Arial Hebrew"/>
                <a:ea typeface="Arial Hebrew"/>
                <a:cs typeface="Arial Hebrew"/>
                <a:sym typeface="Arial Hebrew"/>
              </a:defRPr>
            </a:pPr>
            <a:r>
              <a:t>OpenCV：影像處理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標題 1"/>
          <p:cNvSpPr txBox="1"/>
          <p:nvPr>
            <p:ph type="title"/>
          </p:nvPr>
        </p:nvSpPr>
        <p:spPr>
          <a:xfrm>
            <a:off x="252918" y="1123836"/>
            <a:ext cx="2947484" cy="4601185"/>
          </a:xfrm>
          <a:prstGeom prst="rect">
            <a:avLst/>
          </a:prstGeom>
        </p:spPr>
        <p:txBody>
          <a:bodyPr/>
          <a:lstStyle/>
          <a:p>
            <a:pPr>
              <a:defRPr spc="-100"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B51A00"/>
                </a:solidFill>
              </a:rPr>
              <a:t>模擬</a:t>
            </a:r>
            <a:r>
              <a:t>自駕車體驗流程</a:t>
            </a:r>
          </a:p>
        </p:txBody>
      </p:sp>
      <p:sp>
        <p:nvSpPr>
          <p:cNvPr id="137" name="內容版面配置區 2"/>
          <p:cNvSpPr txBox="1"/>
          <p:nvPr>
            <p:ph type="body" idx="1"/>
          </p:nvPr>
        </p:nvSpPr>
        <p:spPr>
          <a:xfrm>
            <a:off x="3869268" y="864107"/>
            <a:ext cx="7315201" cy="5120642"/>
          </a:xfrm>
          <a:prstGeom prst="rect">
            <a:avLst/>
          </a:prstGeom>
        </p:spPr>
        <p:txBody>
          <a:bodyPr/>
          <a:lstStyle/>
          <a:p>
            <a:pPr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輸入指令，開啟自駕車模擬器</a:t>
            </a:r>
          </a:p>
          <a:p>
            <a:pPr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開啟網路瀏覽器，練習控制自駕車</a:t>
            </a:r>
          </a:p>
          <a:p>
            <a:pPr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訓練—搜集照片</a:t>
            </a:r>
          </a:p>
          <a:p>
            <a:pPr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深度學習—輸入指令運算產出模型</a:t>
            </a:r>
          </a:p>
          <a:p>
            <a:pPr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輸入指令，開啟模擬器之自駕功能</a:t>
            </a:r>
          </a:p>
          <a:p>
            <a:pPr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開啟網路瀏覽器，命令車子自駕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框架">
  <a:themeElements>
    <a:clrScheme name="框架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0000FF"/>
      </a:hlink>
      <a:folHlink>
        <a:srgbClr val="FF00FF"/>
      </a:folHlink>
    </a:clrScheme>
    <a:fontScheme name="框架">
      <a:majorFont>
        <a:latin typeface="Helvetica"/>
        <a:ea typeface="Helvetica"/>
        <a:cs typeface="Helvetica"/>
      </a:majorFont>
      <a:minorFont>
        <a:latin typeface="Corbel"/>
        <a:ea typeface="Corbel"/>
        <a:cs typeface="Corbel"/>
      </a:minorFont>
    </a:fontScheme>
    <a:fmtScheme name="框架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框架">
  <a:themeElements>
    <a:clrScheme name="框架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0000FF"/>
      </a:hlink>
      <a:folHlink>
        <a:srgbClr val="FF00FF"/>
      </a:folHlink>
    </a:clrScheme>
    <a:fontScheme name="框架">
      <a:majorFont>
        <a:latin typeface="Helvetica"/>
        <a:ea typeface="Helvetica"/>
        <a:cs typeface="Helvetica"/>
      </a:majorFont>
      <a:minorFont>
        <a:latin typeface="Corbel"/>
        <a:ea typeface="Corbel"/>
        <a:cs typeface="Corbel"/>
      </a:minorFont>
    </a:fontScheme>
    <a:fmtScheme name="框架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